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4"/>
    <p:sldMasterId id="2147483711" r:id="rId5"/>
  </p:sldMasterIdLst>
  <p:notesMasterIdLst>
    <p:notesMasterId r:id="rId37"/>
  </p:notesMasterIdLst>
  <p:handoutMasterIdLst>
    <p:handoutMasterId r:id="rId38"/>
  </p:handoutMasterIdLst>
  <p:sldIdLst>
    <p:sldId id="256" r:id="rId6"/>
    <p:sldId id="260" r:id="rId7"/>
    <p:sldId id="314" r:id="rId8"/>
    <p:sldId id="344" r:id="rId9"/>
    <p:sldId id="339" r:id="rId10"/>
    <p:sldId id="340" r:id="rId11"/>
    <p:sldId id="347" r:id="rId12"/>
    <p:sldId id="355" r:id="rId13"/>
    <p:sldId id="326" r:id="rId14"/>
    <p:sldId id="346" r:id="rId15"/>
    <p:sldId id="345" r:id="rId16"/>
    <p:sldId id="342" r:id="rId17"/>
    <p:sldId id="336" r:id="rId18"/>
    <p:sldId id="288" r:id="rId19"/>
    <p:sldId id="289" r:id="rId20"/>
    <p:sldId id="321" r:id="rId21"/>
    <p:sldId id="302" r:id="rId22"/>
    <p:sldId id="303" r:id="rId23"/>
    <p:sldId id="322" r:id="rId24"/>
    <p:sldId id="337" r:id="rId25"/>
    <p:sldId id="324" r:id="rId26"/>
    <p:sldId id="338" r:id="rId27"/>
    <p:sldId id="305" r:id="rId28"/>
    <p:sldId id="306" r:id="rId29"/>
    <p:sldId id="308" r:id="rId30"/>
    <p:sldId id="329" r:id="rId31"/>
    <p:sldId id="354" r:id="rId32"/>
    <p:sldId id="357" r:id="rId33"/>
    <p:sldId id="330" r:id="rId34"/>
    <p:sldId id="351" r:id="rId35"/>
    <p:sldId id="261" r:id="rId36"/>
  </p:sldIdLst>
  <p:sldSz cx="9144000" cy="6858000" type="screen4x3"/>
  <p:notesSz cx="7010400" cy="9236075"/>
  <p:custDataLst>
    <p:tags r:id="rId39"/>
  </p:custDataLst>
  <p:defaultTextStyle>
    <a:defPPr>
      <a:defRPr lang="en-US">
        <a:effectLst/>
      </a:defRPr>
    </a:defPPr>
    <a:lvl1pPr algn="l" rtl="0" eaLnBrk="0" fontAlgn="base" hangingPunct="0">
      <a:spcBef>
        <a:spcPct val="0"/>
      </a:spcBef>
      <a:spcAft>
        <a:spcPct val="0"/>
      </a:spcAft>
      <a:defRPr kern="1200">
        <a:solidFill>
          <a:schemeClr val="tx1"/>
        </a:solidFill>
        <a:effectLst/>
        <a:latin typeface="Arial"/>
        <a:ea typeface="+mn-ea"/>
        <a:cs typeface="+mn-cs"/>
      </a:defRPr>
    </a:lvl1pPr>
    <a:lvl2pPr marL="457200" algn="l" rtl="0" eaLnBrk="0" fontAlgn="base" hangingPunct="0">
      <a:spcBef>
        <a:spcPct val="0"/>
      </a:spcBef>
      <a:spcAft>
        <a:spcPct val="0"/>
      </a:spcAft>
      <a:defRPr kern="1200">
        <a:solidFill>
          <a:schemeClr val="tx1"/>
        </a:solidFill>
        <a:effectLst/>
        <a:latin typeface="Arial"/>
        <a:ea typeface="+mn-ea"/>
        <a:cs typeface="+mn-cs"/>
      </a:defRPr>
    </a:lvl2pPr>
    <a:lvl3pPr marL="914400" algn="l" rtl="0" eaLnBrk="0" fontAlgn="base" hangingPunct="0">
      <a:spcBef>
        <a:spcPct val="0"/>
      </a:spcBef>
      <a:spcAft>
        <a:spcPct val="0"/>
      </a:spcAft>
      <a:defRPr kern="1200">
        <a:solidFill>
          <a:schemeClr val="tx1"/>
        </a:solidFill>
        <a:effectLst/>
        <a:latin typeface="Arial"/>
        <a:ea typeface="+mn-ea"/>
        <a:cs typeface="+mn-cs"/>
      </a:defRPr>
    </a:lvl3pPr>
    <a:lvl4pPr marL="1371600" algn="l" rtl="0" eaLnBrk="0" fontAlgn="base" hangingPunct="0">
      <a:spcBef>
        <a:spcPct val="0"/>
      </a:spcBef>
      <a:spcAft>
        <a:spcPct val="0"/>
      </a:spcAft>
      <a:defRPr kern="1200">
        <a:solidFill>
          <a:schemeClr val="tx1"/>
        </a:solidFill>
        <a:effectLst/>
        <a:latin typeface="Arial"/>
        <a:ea typeface="+mn-ea"/>
        <a:cs typeface="+mn-cs"/>
      </a:defRPr>
    </a:lvl4pPr>
    <a:lvl5pPr marL="1828800" algn="l" rtl="0" eaLnBrk="0" fontAlgn="base" hangingPunct="0">
      <a:spcBef>
        <a:spcPct val="0"/>
      </a:spcBef>
      <a:spcAft>
        <a:spcPct val="0"/>
      </a:spcAft>
      <a:defRPr kern="1200">
        <a:solidFill>
          <a:schemeClr val="tx1"/>
        </a:solidFill>
        <a:effectLst/>
        <a:latin typeface="Arial"/>
        <a:ea typeface="+mn-ea"/>
        <a:cs typeface="+mn-cs"/>
      </a:defRPr>
    </a:lvl5pPr>
    <a:lvl6pPr marL="2286000" algn="l" defTabSz="914400" rtl="0" eaLnBrk="1" latinLnBrk="0" hangingPunct="1">
      <a:defRPr kern="1200">
        <a:solidFill>
          <a:schemeClr val="tx1"/>
        </a:solidFill>
        <a:effectLst/>
        <a:latin typeface="Arial"/>
        <a:ea typeface="+mn-ea"/>
        <a:cs typeface="+mn-cs"/>
      </a:defRPr>
    </a:lvl6pPr>
    <a:lvl7pPr marL="2743200" algn="l" defTabSz="914400" rtl="0" eaLnBrk="1" latinLnBrk="0" hangingPunct="1">
      <a:defRPr kern="1200">
        <a:solidFill>
          <a:schemeClr val="tx1"/>
        </a:solidFill>
        <a:effectLst/>
        <a:latin typeface="Arial"/>
        <a:ea typeface="+mn-ea"/>
        <a:cs typeface="+mn-cs"/>
      </a:defRPr>
    </a:lvl7pPr>
    <a:lvl8pPr marL="3200400" algn="l" defTabSz="914400" rtl="0" eaLnBrk="1" latinLnBrk="0" hangingPunct="1">
      <a:defRPr kern="1200">
        <a:solidFill>
          <a:schemeClr val="tx1"/>
        </a:solidFill>
        <a:effectLst/>
        <a:latin typeface="Arial"/>
        <a:ea typeface="+mn-ea"/>
        <a:cs typeface="+mn-cs"/>
      </a:defRPr>
    </a:lvl8pPr>
    <a:lvl9pPr marL="3657600" algn="l" defTabSz="914400" rtl="0" eaLnBrk="1" latinLnBrk="0" hangingPunct="1">
      <a:defRPr kern="1200">
        <a:solidFill>
          <a:schemeClr val="tx1"/>
        </a:solidFill>
        <a:effectLst/>
        <a:latin typeface="Arial"/>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9999FF"/>
    <a:srgbClr val="99CC00"/>
    <a:srgbClr val="6699FF"/>
    <a:srgbClr val="FFFF99"/>
    <a:srgbClr val="4D4D4D"/>
    <a:srgbClr val="CBCBCB"/>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102"/>
      </p:cViewPr>
      <p:guideLst>
        <p:guide orient="horz" pos="2160"/>
        <p:guide pos="2880"/>
      </p:guideLst>
    </p:cSldViewPr>
  </p:slideViewPr>
  <p:notesTextViewPr>
    <p:cViewPr>
      <p:scale>
        <a:sx n="100" d="100"/>
        <a:sy n="100" d="100"/>
      </p:scale>
      <p:origin x="0" y="0"/>
    </p:cViewPr>
  </p:notesTextViewPr>
  <p:notesViewPr>
    <p:cSldViewPr>
      <p:cViewPr varScale="1">
        <p:scale>
          <a:sx n="87" d="100"/>
          <a:sy n="87" d="100"/>
        </p:scale>
        <p:origin x="-3786" y="-8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42" name="Rectangle 2"/>
          <p:cNvSpPr>
            <a:spLocks noGrp="1" noChangeArrowheads="1"/>
          </p:cNvSpPr>
          <p:nvPr>
            <p:ph type="hdr" sz="quarter"/>
          </p:nvPr>
        </p:nvSpPr>
        <p:spPr>
          <a:xfrm>
            <a:off x="0"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10243" name="Rectangle 3"/>
          <p:cNvSpPr>
            <a:spLocks noGrp="1" noChangeArrowheads="1"/>
          </p:cNvSpPr>
          <p:nvPr>
            <p:ph type="dt" sz="quarter" idx="1"/>
          </p:nvPr>
        </p:nvSpPr>
        <p:spPr>
          <a:xfrm>
            <a:off x="3971183"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algn="r" defTabSz="930275" eaLnBrk="1" hangingPunct="1">
              <a:defRPr sz="1200">
                <a:effectLst/>
              </a:defRPr>
            </a:lvl1pPr>
          </a:lstStyle>
          <a:p>
            <a:pPr>
              <a:defRPr>
                <a:effectLst/>
              </a:defRPr>
            </a:pPr>
            <a:endParaRPr lang="en-US">
              <a:effectLst/>
            </a:endParaRPr>
          </a:p>
        </p:txBody>
      </p:sp>
      <p:sp>
        <p:nvSpPr>
          <p:cNvPr id="10244" name="Rectangle 4"/>
          <p:cNvSpPr>
            <a:spLocks noGrp="1" noChangeArrowheads="1"/>
          </p:cNvSpPr>
          <p:nvPr>
            <p:ph type="ftr" sz="quarter" idx="2"/>
          </p:nvPr>
        </p:nvSpPr>
        <p:spPr>
          <a:xfrm>
            <a:off x="0"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10245" name="Rectangle 5"/>
          <p:cNvSpPr>
            <a:spLocks noGrp="1" noChangeArrowheads="1"/>
          </p:cNvSpPr>
          <p:nvPr>
            <p:ph type="sldNum" sz="quarter" idx="3"/>
          </p:nvPr>
        </p:nvSpPr>
        <p:spPr>
          <a:xfrm>
            <a:off x="3971183"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algn="r" defTabSz="930275" eaLnBrk="1" hangingPunct="1">
              <a:defRPr sz="1200">
                <a:effectLst/>
              </a:defRPr>
            </a:lvl1pPr>
          </a:lstStyle>
          <a:p>
            <a:pPr>
              <a:defRPr>
                <a:effectLst/>
              </a:defRPr>
            </a:pPr>
            <a:fld id="{F2E5CA08-4DB2-45CE-BA06-1863F02D4805}"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110619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8194" name="Rectangle 2"/>
          <p:cNvSpPr>
            <a:spLocks noGrp="1" noChangeArrowheads="1"/>
          </p:cNvSpPr>
          <p:nvPr>
            <p:ph type="hdr" sz="quarter"/>
          </p:nvPr>
        </p:nvSpPr>
        <p:spPr>
          <a:xfrm>
            <a:off x="0"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8195" name="Rectangle 3"/>
          <p:cNvSpPr>
            <a:spLocks noGrp="1" noChangeArrowheads="1"/>
          </p:cNvSpPr>
          <p:nvPr>
            <p:ph type="dt" idx="1"/>
          </p:nvPr>
        </p:nvSpPr>
        <p:spPr>
          <a:xfrm>
            <a:off x="3971183" y="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lvl1pPr algn="r" defTabSz="930275" eaLnBrk="1" hangingPunct="1">
              <a:defRPr sz="1200">
                <a:effectLst/>
              </a:defRPr>
            </a:lvl1pPr>
          </a:lstStyle>
          <a:p>
            <a:pPr>
              <a:defRPr>
                <a:effectLst/>
              </a:defRPr>
            </a:pPr>
            <a:endParaRPr lang="en-US">
              <a:effectLst/>
            </a:endParaRPr>
          </a:p>
        </p:txBody>
      </p:sp>
      <p:sp>
        <p:nvSpPr>
          <p:cNvPr id="9220" name="Rectangle 4"/>
          <p:cNvSpPr>
            <a:spLocks noGrp="1" noRot="1" noChangeAspect="1" noChangeArrowheads="1" noTextEdit="1"/>
          </p:cNvSpPr>
          <p:nvPr>
            <p:ph type="sldImg" idx="2"/>
          </p:nvPr>
        </p:nvSpPr>
        <p:spPr>
          <a:xfrm>
            <a:off x="1195388" y="692150"/>
            <a:ext cx="4619625" cy="3463925"/>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a:xfrm>
            <a:off x="701359" y="4387136"/>
            <a:ext cx="5607684"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t" anchorCtr="0" compatLnSpc="1">
            <a:prstTxWarp prst="textNoShape">
              <a:avLst/>
            </a:prstTxWarp>
          </a:bodyPr>
          <a:lstStyle/>
          <a:p>
            <a:pPr lvl="0"/>
            <a:r>
              <a:rPr lang="en-US" noProof="0" smtClean="0">
                <a:effectLst/>
              </a:rPr>
              <a:t>Click to edit Master text styles</a:t>
            </a:r>
          </a:p>
          <a:p>
            <a:pPr lvl="1"/>
            <a:r>
              <a:rPr lang="en-US" noProof="0" smtClean="0">
                <a:effectLst/>
              </a:rPr>
              <a:t>Second level</a:t>
            </a:r>
          </a:p>
          <a:p>
            <a:pPr lvl="2"/>
            <a:r>
              <a:rPr lang="en-US" noProof="0" smtClean="0">
                <a:effectLst/>
              </a:rPr>
              <a:t>Third level</a:t>
            </a:r>
          </a:p>
          <a:p>
            <a:pPr lvl="3"/>
            <a:r>
              <a:rPr lang="en-US" noProof="0" smtClean="0">
                <a:effectLst/>
              </a:rPr>
              <a:t>Fourth level</a:t>
            </a:r>
          </a:p>
          <a:p>
            <a:pPr lvl="4"/>
            <a:r>
              <a:rPr lang="en-US" noProof="0" smtClean="0">
                <a:effectLst/>
              </a:rPr>
              <a:t>Fifth level</a:t>
            </a:r>
          </a:p>
        </p:txBody>
      </p:sp>
      <p:sp>
        <p:nvSpPr>
          <p:cNvPr id="8198" name="Rectangle 6"/>
          <p:cNvSpPr>
            <a:spLocks noGrp="1" noChangeArrowheads="1"/>
          </p:cNvSpPr>
          <p:nvPr>
            <p:ph type="ftr" sz="quarter" idx="4"/>
          </p:nvPr>
        </p:nvSpPr>
        <p:spPr>
          <a:xfrm>
            <a:off x="0"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defTabSz="930275" eaLnBrk="1" hangingPunct="1">
              <a:defRPr sz="1200">
                <a:effectLst/>
              </a:defRPr>
            </a:lvl1pPr>
          </a:lstStyle>
          <a:p>
            <a:pPr>
              <a:defRPr>
                <a:effectLst/>
              </a:defRPr>
            </a:pPr>
            <a:endParaRPr lang="en-US">
              <a:effectLst/>
            </a:endParaRPr>
          </a:p>
        </p:txBody>
      </p:sp>
      <p:sp>
        <p:nvSpPr>
          <p:cNvPr id="8199" name="Rectangle 7"/>
          <p:cNvSpPr>
            <a:spLocks noGrp="1" noChangeArrowheads="1"/>
          </p:cNvSpPr>
          <p:nvPr>
            <p:ph type="sldNum" sz="quarter" idx="5"/>
          </p:nvPr>
        </p:nvSpPr>
        <p:spPr>
          <a:xfrm>
            <a:off x="3971183" y="8772690"/>
            <a:ext cx="3037628"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58" tIns="46479" rIns="92958" bIns="46479" anchor="b" anchorCtr="0" compatLnSpc="1">
            <a:prstTxWarp prst="textNoShape">
              <a:avLst/>
            </a:prstTxWarp>
          </a:bodyPr>
          <a:lstStyle>
            <a:lvl1pPr algn="r" defTabSz="930275" eaLnBrk="1" hangingPunct="1">
              <a:defRPr sz="1200">
                <a:effectLst/>
              </a:defRPr>
            </a:lvl1pPr>
          </a:lstStyle>
          <a:p>
            <a:pPr>
              <a:defRPr>
                <a:effectLst/>
              </a:defRPr>
            </a:pPr>
            <a:fld id="{7435E2CA-A5B9-463B-B2AA-904E470DFF77}"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663043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a:t>
            </a:fld>
            <a:endParaRPr lang="en-US">
              <a:effectLst/>
            </a:endParaRPr>
          </a:p>
        </p:txBody>
      </p:sp>
    </p:spTree>
    <p:extLst>
      <p:ext uri="{BB962C8B-B14F-4D97-AF65-F5344CB8AC3E}">
        <p14:creationId xmlns:p14="http://schemas.microsoft.com/office/powerpoint/2010/main" val="1705549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13</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89A5E405-9324-42F5-8C26-119D1A08E5F4}" type="slidenum">
              <a:rPr lang="en-US" smtClean="0">
                <a:solidFill>
                  <a:prstClr val="black"/>
                </a:solidFill>
                <a:effectLst/>
              </a:rPr>
              <a:t>14</a:t>
            </a:fld>
            <a:endParaRPr lang="en-US">
              <a:solidFill>
                <a:prstClr val="black"/>
              </a:solidFill>
              <a:effectLst/>
            </a:endParaRPr>
          </a:p>
        </p:txBody>
      </p:sp>
    </p:spTree>
    <p:extLst>
      <p:ext uri="{BB962C8B-B14F-4D97-AF65-F5344CB8AC3E}">
        <p14:creationId xmlns:p14="http://schemas.microsoft.com/office/powerpoint/2010/main" val="678143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4514" name="Rectangle 7"/>
          <p:cNvSpPr>
            <a:spLocks noGrp="1" noChangeArrowheads="1"/>
          </p:cNvSpPr>
          <p:nvPr>
            <p:ph type="sldNum" sz="quarter" idx="5"/>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effectLst/>
                <a:latin typeface="Arial" panose="020B0604020202020204" pitchFamily="34" charset="0"/>
              </a:defRPr>
            </a:lvl1pPr>
            <a:lvl2pPr marL="739581" indent="-284454" eaLnBrk="0" hangingPunct="0">
              <a:defRPr>
                <a:solidFill>
                  <a:schemeClr val="tx1"/>
                </a:solidFill>
                <a:effectLst/>
                <a:latin typeface="Arial" panose="020B0604020202020204" pitchFamily="34" charset="0"/>
              </a:defRPr>
            </a:lvl2pPr>
            <a:lvl3pPr marL="1137815" indent="-227563" eaLnBrk="0" hangingPunct="0">
              <a:defRPr>
                <a:solidFill>
                  <a:schemeClr val="tx1"/>
                </a:solidFill>
                <a:effectLst/>
                <a:latin typeface="Arial" panose="020B0604020202020204" pitchFamily="34" charset="0"/>
              </a:defRPr>
            </a:lvl3pPr>
            <a:lvl4pPr marL="1592941" indent="-227563" eaLnBrk="0" hangingPunct="0">
              <a:defRPr>
                <a:solidFill>
                  <a:schemeClr val="tx1"/>
                </a:solidFill>
                <a:effectLst/>
                <a:latin typeface="Arial" panose="020B0604020202020204" pitchFamily="34" charset="0"/>
              </a:defRPr>
            </a:lvl4pPr>
            <a:lvl5pPr marL="2048069" indent="-227563" eaLnBrk="0" hangingPunct="0">
              <a:defRPr>
                <a:solidFill>
                  <a:schemeClr val="tx1"/>
                </a:solidFill>
                <a:effectLst/>
                <a:latin typeface="Arial" panose="020B0604020202020204" pitchFamily="34" charset="0"/>
              </a:defRPr>
            </a:lvl5pPr>
            <a:lvl6pPr marL="2503197" indent="-227563" eaLnBrk="0" fontAlgn="base" hangingPunct="0">
              <a:spcBef>
                <a:spcPct val="0"/>
              </a:spcBef>
              <a:spcAft>
                <a:spcPct val="0"/>
              </a:spcAft>
              <a:defRPr>
                <a:solidFill>
                  <a:schemeClr val="tx1"/>
                </a:solidFill>
                <a:effectLst/>
                <a:latin typeface="Arial" panose="020B0604020202020204" pitchFamily="34" charset="0"/>
              </a:defRPr>
            </a:lvl6pPr>
            <a:lvl7pPr marL="2958320" indent="-227563" eaLnBrk="0" fontAlgn="base" hangingPunct="0">
              <a:spcBef>
                <a:spcPct val="0"/>
              </a:spcBef>
              <a:spcAft>
                <a:spcPct val="0"/>
              </a:spcAft>
              <a:defRPr>
                <a:solidFill>
                  <a:schemeClr val="tx1"/>
                </a:solidFill>
                <a:effectLst/>
                <a:latin typeface="Arial" panose="020B0604020202020204" pitchFamily="34" charset="0"/>
              </a:defRPr>
            </a:lvl7pPr>
            <a:lvl8pPr marL="3413447" indent="-227563" eaLnBrk="0" fontAlgn="base" hangingPunct="0">
              <a:spcBef>
                <a:spcPct val="0"/>
              </a:spcBef>
              <a:spcAft>
                <a:spcPct val="0"/>
              </a:spcAft>
              <a:defRPr>
                <a:solidFill>
                  <a:schemeClr val="tx1"/>
                </a:solidFill>
                <a:effectLst/>
                <a:latin typeface="Arial" panose="020B0604020202020204" pitchFamily="34" charset="0"/>
              </a:defRPr>
            </a:lvl8pPr>
            <a:lvl9pPr marL="3868576" indent="-227563" eaLnBrk="0" fontAlgn="base" hangingPunct="0">
              <a:spcBef>
                <a:spcPct val="0"/>
              </a:spcBef>
              <a:spcAft>
                <a:spcPct val="0"/>
              </a:spcAft>
              <a:defRPr>
                <a:solidFill>
                  <a:schemeClr val="tx1"/>
                </a:solidFill>
                <a:effectLst/>
                <a:latin typeface="Arial" panose="020B0604020202020204" pitchFamily="34" charset="0"/>
              </a:defRPr>
            </a:lvl9pPr>
          </a:lstStyle>
          <a:p>
            <a:pPr eaLnBrk="1" hangingPunct="1"/>
            <a:fld id="{B15D24E4-5FFC-49B1-96AE-46D0FA0A3B22}" type="slidenum">
              <a:rPr lang="en-US" smtClean="0">
                <a:solidFill>
                  <a:srgbClr val="188BDA"/>
                </a:solidFill>
                <a:effectLst/>
                <a:latin typeface="Candara" pitchFamily="34" charset="0"/>
              </a:rPr>
              <a:pPr eaLnBrk="1" hangingPunct="1"/>
              <a:t>15</a:t>
            </a:fld>
            <a:endParaRPr lang="en-US" smtClean="0">
              <a:solidFill>
                <a:srgbClr val="188BDA"/>
              </a:solidFill>
              <a:effectLst/>
              <a:latin typeface="Candara" pitchFamily="34" charset="0"/>
            </a:endParaRPr>
          </a:p>
        </p:txBody>
      </p:sp>
      <p:sp>
        <p:nvSpPr>
          <p:cNvPr id="64515" name="Rectangle 3"/>
          <p:cNvSpPr>
            <a:spLocks noGrp="1" noChangeArrowheads="1"/>
          </p:cNvSpPr>
          <p:nvPr>
            <p:ph type="body" idx="1"/>
          </p:nvPr>
        </p:nvSpPr>
        <p:spPr>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ffectLst/>
            </a:endParaRPr>
          </a:p>
        </p:txBody>
      </p:sp>
      <p:sp>
        <p:nvSpPr>
          <p:cNvPr id="64516" name="Slide Image Placeholder 3"/>
          <p:cNvSpPr>
            <a:spLocks noGrp="1" noRot="1" noChangeAspect="1" noTextEdit="1"/>
          </p:cNvSpPr>
          <p:nvPr>
            <p:ph type="sldImg"/>
          </p:nvPr>
        </p:nvSpPr>
        <p:spPr>
          <a:xfrm>
            <a:off x="300038" y="808038"/>
            <a:ext cx="3332162" cy="2498725"/>
          </a:xfrm>
          <a:effec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fld id="{89A5E405-9324-42F5-8C26-119D1A08E5F4}" type="slidenum">
              <a:rPr lang="en-US" smtClean="0">
                <a:solidFill>
                  <a:prstClr val="black"/>
                </a:solidFill>
                <a:effectLst/>
              </a:rPr>
              <a:t>16</a:t>
            </a:fld>
            <a:endParaRPr lang="en-US">
              <a:solidFill>
                <a:prstClr val="black"/>
              </a:solidFill>
              <a:effectLst/>
            </a:endParaRPr>
          </a:p>
        </p:txBody>
      </p:sp>
    </p:spTree>
    <p:extLst>
      <p:ext uri="{BB962C8B-B14F-4D97-AF65-F5344CB8AC3E}">
        <p14:creationId xmlns:p14="http://schemas.microsoft.com/office/powerpoint/2010/main" val="403818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4337" name="Slide Image Placeholder 1"/>
          <p:cNvSpPr>
            <a:spLocks noGrp="1" noRot="1" noChangeAspect="1"/>
          </p:cNvSpPr>
          <p:nvPr>
            <p:ph type="sldImg"/>
          </p:nvPr>
        </p:nvSpPr>
        <p:spPr>
          <a:xfrm>
            <a:off x="1195388" y="692150"/>
            <a:ext cx="4619625" cy="3463925"/>
          </a:xfrm>
          <a:noFill/>
          <a:ln>
            <a:solidFill>
              <a:srgbClr val="000000"/>
            </a:solidFill>
            <a:miter lim="800000"/>
          </a:ln>
          <a:effectLst/>
        </p:spPr>
      </p:sp>
      <p:sp>
        <p:nvSpPr>
          <p:cNvPr id="3" name="Notes Placeholder 2"/>
          <p:cNvSpPr>
            <a:spLocks noGrp="1"/>
          </p:cNvSpPr>
          <p:nvPr>
            <p:ph type="body" idx="1"/>
          </p:nvPr>
        </p:nvSpPr>
        <p:spPr>
          <a:effectLst/>
        </p:spPr>
        <p:txBody>
          <a:bodyPr/>
          <a:lstStyle/>
          <a:p>
            <a:pPr>
              <a:buClr>
                <a:srgbClr val="276EC3"/>
              </a:buClr>
              <a:buSzPct val="110000"/>
              <a:defRPr>
                <a:effectLst/>
              </a:defRPr>
            </a:pPr>
            <a:endParaRPr lang="en-US" b="1">
              <a:solidFill>
                <a:schemeClr val="bg2"/>
              </a:solidFill>
              <a:effectLst/>
            </a:endParaRPr>
          </a:p>
        </p:txBody>
      </p:sp>
      <p:sp>
        <p:nvSpPr>
          <p:cNvPr id="14339" name="Slide Number Placeholder 3"/>
          <p:cNvSpPr>
            <a:spLocks noGrp="1"/>
          </p:cNvSpPr>
          <p:nvPr>
            <p:ph type="sldNum" sz="quarter" idx="5"/>
          </p:nvPr>
        </p:nvSpPr>
        <p:spPr>
          <a:noFill/>
          <a:ln>
            <a:miter lim="800000"/>
          </a:ln>
          <a:effectLst/>
        </p:spPr>
        <p:txBody>
          <a:bodyPr wrap="square" anchorCtr="0" compatLnSpc="1">
            <a:prstTxWarp prst="textNoShape">
              <a:avLst/>
            </a:prstTxWarp>
          </a:bodyPr>
          <a:lstStyle/>
          <a:p>
            <a:pPr>
              <a:buClr>
                <a:srgbClr val="0000FF"/>
              </a:buClr>
            </a:pPr>
            <a:fld id="{37EABC2E-BD51-4C19-957D-C0D6986D19CA}" type="slidenum">
              <a:rPr lang="en-US">
                <a:solidFill>
                  <a:srgbClr val="000000"/>
                </a:solidFill>
                <a:effectLst/>
              </a:rPr>
              <a:pPr>
                <a:buClr>
                  <a:srgbClr val="0000FF"/>
                </a:buClr>
              </a:pPr>
              <a:t>17</a:t>
            </a:fld>
            <a:endParaRPr lang="en-US">
              <a:solidFill>
                <a:srgbClr val="000000"/>
              </a:solidFill>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5778" name="Rectangle 7"/>
          <p:cNvSpPr>
            <a:spLocks noGrp="1" noChangeArrowheads="1"/>
          </p:cNvSpPr>
          <p:nvPr>
            <p:ph type="sldNum" sz="quarter" idx="5"/>
          </p:nvPr>
        </p:nvSpPr>
        <p:spPr>
          <a:noFill/>
          <a:effectLst/>
        </p:spPr>
        <p:txBody>
          <a:bodyPr/>
          <a:lstStyle>
            <a:lvl1pPr defTabSz="931036" eaLnBrk="0" hangingPunct="0">
              <a:defRPr b="1">
                <a:solidFill>
                  <a:schemeClr val="tx1"/>
                </a:solidFill>
                <a:effectLst/>
                <a:latin typeface="Arial" panose="020B0604020202020204" pitchFamily="34" charset="0"/>
              </a:defRPr>
            </a:lvl1pPr>
            <a:lvl2pPr marL="741027" indent="-285010" defTabSz="931036" eaLnBrk="0" hangingPunct="0">
              <a:defRPr b="1">
                <a:solidFill>
                  <a:schemeClr val="tx1"/>
                </a:solidFill>
                <a:effectLst/>
                <a:latin typeface="Arial" panose="020B0604020202020204" pitchFamily="34" charset="0"/>
              </a:defRPr>
            </a:lvl2pPr>
            <a:lvl3pPr marL="1140043" indent="-228009" defTabSz="931036" eaLnBrk="0" hangingPunct="0">
              <a:defRPr b="1">
                <a:solidFill>
                  <a:schemeClr val="tx1"/>
                </a:solidFill>
                <a:effectLst/>
                <a:latin typeface="Arial" panose="020B0604020202020204" pitchFamily="34" charset="0"/>
              </a:defRPr>
            </a:lvl3pPr>
            <a:lvl4pPr marL="1596060" indent="-228009" defTabSz="931036" eaLnBrk="0" hangingPunct="0">
              <a:defRPr b="1">
                <a:solidFill>
                  <a:schemeClr val="tx1"/>
                </a:solidFill>
                <a:effectLst/>
                <a:latin typeface="Arial" panose="020B0604020202020204" pitchFamily="34" charset="0"/>
              </a:defRPr>
            </a:lvl4pPr>
            <a:lvl5pPr marL="2052075" indent="-228009" defTabSz="931036" eaLnBrk="0" hangingPunct="0">
              <a:defRPr b="1">
                <a:solidFill>
                  <a:schemeClr val="tx1"/>
                </a:solidFill>
                <a:effectLst/>
                <a:latin typeface="Arial" panose="020B0604020202020204" pitchFamily="34" charset="0"/>
              </a:defRPr>
            </a:lvl5pPr>
            <a:lvl6pPr marL="2508092" indent="-228009" defTabSz="931036" eaLnBrk="0" fontAlgn="base" hangingPunct="0">
              <a:spcBef>
                <a:spcPct val="0"/>
              </a:spcBef>
              <a:spcAft>
                <a:spcPct val="0"/>
              </a:spcAft>
              <a:defRPr b="1">
                <a:solidFill>
                  <a:schemeClr val="tx1"/>
                </a:solidFill>
                <a:effectLst/>
                <a:latin typeface="Arial" panose="020B0604020202020204" pitchFamily="34" charset="0"/>
              </a:defRPr>
            </a:lvl6pPr>
            <a:lvl7pPr marL="2964110" indent="-228009" defTabSz="931036" eaLnBrk="0" fontAlgn="base" hangingPunct="0">
              <a:spcBef>
                <a:spcPct val="0"/>
              </a:spcBef>
              <a:spcAft>
                <a:spcPct val="0"/>
              </a:spcAft>
              <a:defRPr b="1">
                <a:solidFill>
                  <a:schemeClr val="tx1"/>
                </a:solidFill>
                <a:effectLst/>
                <a:latin typeface="Arial" panose="020B0604020202020204" pitchFamily="34" charset="0"/>
              </a:defRPr>
            </a:lvl7pPr>
            <a:lvl8pPr marL="3420127" indent="-228009" defTabSz="931036" eaLnBrk="0" fontAlgn="base" hangingPunct="0">
              <a:spcBef>
                <a:spcPct val="0"/>
              </a:spcBef>
              <a:spcAft>
                <a:spcPct val="0"/>
              </a:spcAft>
              <a:defRPr b="1">
                <a:solidFill>
                  <a:schemeClr val="tx1"/>
                </a:solidFill>
                <a:effectLst/>
                <a:latin typeface="Arial" panose="020B0604020202020204" pitchFamily="34" charset="0"/>
              </a:defRPr>
            </a:lvl8pPr>
            <a:lvl9pPr marL="3876144" indent="-228009" defTabSz="931036" eaLnBrk="0" fontAlgn="base" hangingPunct="0">
              <a:spcBef>
                <a:spcPct val="0"/>
              </a:spcBef>
              <a:spcAft>
                <a:spcPct val="0"/>
              </a:spcAft>
              <a:defRPr b="1">
                <a:solidFill>
                  <a:schemeClr val="tx1"/>
                </a:solidFill>
                <a:effectLst/>
                <a:latin typeface="Arial" panose="020B0604020202020204" pitchFamily="34" charset="0"/>
              </a:defRPr>
            </a:lvl9pPr>
          </a:lstStyle>
          <a:p>
            <a:pPr eaLnBrk="1" hangingPunct="1"/>
            <a:fld id="{7BD7E2CD-24F2-4A06-A1E7-414CED581824}" type="slidenum">
              <a:rPr lang="en-US" b="0" smtClean="0">
                <a:solidFill>
                  <a:prstClr val="black"/>
                </a:solidFill>
                <a:effectLst/>
              </a:rPr>
              <a:pPr eaLnBrk="1" hangingPunct="1"/>
              <a:t>18</a:t>
            </a:fld>
            <a:endParaRPr lang="en-US" b="0" smtClean="0">
              <a:solidFill>
                <a:prstClr val="black"/>
              </a:solidFill>
              <a:effectLst/>
            </a:endParaRPr>
          </a:p>
        </p:txBody>
      </p:sp>
      <p:sp>
        <p:nvSpPr>
          <p:cNvPr id="75779" name="Rectangle 4"/>
          <p:cNvSpPr>
            <a:spLocks noGrp="1" noRot="1" noChangeAspect="1" noChangeArrowheads="1" noTextEdit="1"/>
          </p:cNvSpPr>
          <p:nvPr>
            <p:ph type="sldImg"/>
          </p:nvPr>
        </p:nvSpPr>
        <p:spPr>
          <a:xfrm>
            <a:off x="771525" y="142875"/>
            <a:ext cx="5538788" cy="4154488"/>
          </a:xfrm>
          <a:effectLst/>
        </p:spPr>
      </p:sp>
      <p:sp>
        <p:nvSpPr>
          <p:cNvPr id="75780" name="Rectangle 5"/>
          <p:cNvSpPr>
            <a:spLocks noGrp="1" noChangeArrowheads="1"/>
          </p:cNvSpPr>
          <p:nvPr>
            <p:ph type="body" idx="1"/>
          </p:nvPr>
        </p:nvSpPr>
        <p:spPr>
          <a:noFill/>
          <a:effectLst/>
        </p:spPr>
        <p:txBody>
          <a:bodyPr/>
          <a:lstStyle/>
          <a:p>
            <a:pPr eaLnBrk="1" hangingPunct="1">
              <a:spcAft>
                <a:spcPct val="25000"/>
              </a:spcAft>
              <a:buClr>
                <a:schemeClr val="tx1"/>
              </a:buClr>
            </a:pPr>
            <a:endParaRPr lang="en-US" baseline="0" smtClean="0">
              <a:effectLs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19</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20</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21</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22</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23</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24</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25</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26</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29</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30</a:t>
            </a:fld>
            <a:endParaRPr lang="en-US">
              <a:effectLst/>
            </a:endParaRPr>
          </a:p>
        </p:txBody>
      </p:sp>
    </p:spTree>
    <p:extLst>
      <p:ext uri="{BB962C8B-B14F-4D97-AF65-F5344CB8AC3E}">
        <p14:creationId xmlns:p14="http://schemas.microsoft.com/office/powerpoint/2010/main" val="3625354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4" name="Rectangle 7"/>
          <p:cNvSpPr>
            <a:spLocks noGrp="1" noChangeArrowheads="1"/>
          </p:cNvSpPr>
          <p:nvPr>
            <p:ph type="sldNum" sz="quarter" idx="5"/>
          </p:nvPr>
        </p:nvSpPr>
        <p:spPr>
          <a:noFill/>
          <a:effectLst/>
        </p:spPr>
        <p:txBody>
          <a:bodyPr/>
          <a:lstStyle>
            <a:lvl1pPr defTabSz="930275">
              <a:defRPr>
                <a:solidFill>
                  <a:schemeClr val="tx1"/>
                </a:solidFill>
                <a:effectLst/>
                <a:latin typeface="Arial"/>
              </a:defRPr>
            </a:lvl1pPr>
            <a:lvl2pPr marL="742950" indent="-285750" defTabSz="930275">
              <a:defRPr>
                <a:solidFill>
                  <a:schemeClr val="tx1"/>
                </a:solidFill>
                <a:effectLst/>
                <a:latin typeface="Arial"/>
              </a:defRPr>
            </a:lvl2pPr>
            <a:lvl3pPr marL="1143000" indent="-228600" defTabSz="930275">
              <a:defRPr>
                <a:solidFill>
                  <a:schemeClr val="tx1"/>
                </a:solidFill>
                <a:effectLst/>
                <a:latin typeface="Arial"/>
              </a:defRPr>
            </a:lvl3pPr>
            <a:lvl4pPr marL="1600200" indent="-228600" defTabSz="930275">
              <a:defRPr>
                <a:solidFill>
                  <a:schemeClr val="tx1"/>
                </a:solidFill>
                <a:effectLst/>
                <a:latin typeface="Arial"/>
              </a:defRPr>
            </a:lvl4pPr>
            <a:lvl5pPr marL="2057400" indent="-228600" defTabSz="930275">
              <a:defRPr>
                <a:solidFill>
                  <a:schemeClr val="tx1"/>
                </a:solidFill>
                <a:effectLst/>
                <a:latin typeface="Arial"/>
              </a:defRPr>
            </a:lvl5pPr>
            <a:lvl6pPr marL="2514600" indent="-228600" defTabSz="930275" eaLnBrk="0" fontAlgn="base" hangingPunct="0">
              <a:spcBef>
                <a:spcPct val="0"/>
              </a:spcBef>
              <a:spcAft>
                <a:spcPct val="0"/>
              </a:spcAft>
              <a:defRPr>
                <a:solidFill>
                  <a:schemeClr val="tx1"/>
                </a:solidFill>
                <a:effectLst/>
                <a:latin typeface="Arial"/>
              </a:defRPr>
            </a:lvl6pPr>
            <a:lvl7pPr marL="2971800" indent="-228600" defTabSz="930275" eaLnBrk="0" fontAlgn="base" hangingPunct="0">
              <a:spcBef>
                <a:spcPct val="0"/>
              </a:spcBef>
              <a:spcAft>
                <a:spcPct val="0"/>
              </a:spcAft>
              <a:defRPr>
                <a:solidFill>
                  <a:schemeClr val="tx1"/>
                </a:solidFill>
                <a:effectLst/>
                <a:latin typeface="Arial"/>
              </a:defRPr>
            </a:lvl7pPr>
            <a:lvl8pPr marL="3429000" indent="-228600" defTabSz="930275" eaLnBrk="0" fontAlgn="base" hangingPunct="0">
              <a:spcBef>
                <a:spcPct val="0"/>
              </a:spcBef>
              <a:spcAft>
                <a:spcPct val="0"/>
              </a:spcAft>
              <a:defRPr>
                <a:solidFill>
                  <a:schemeClr val="tx1"/>
                </a:solidFill>
                <a:effectLst/>
                <a:latin typeface="Arial"/>
              </a:defRPr>
            </a:lvl8pPr>
            <a:lvl9pPr marL="3886200" indent="-228600" defTabSz="930275" eaLnBrk="0" fontAlgn="base" hangingPunct="0">
              <a:spcBef>
                <a:spcPct val="0"/>
              </a:spcBef>
              <a:spcAft>
                <a:spcPct val="0"/>
              </a:spcAft>
              <a:defRPr>
                <a:solidFill>
                  <a:schemeClr val="tx1"/>
                </a:solidFill>
                <a:effectLst/>
                <a:latin typeface="Arial"/>
              </a:defRPr>
            </a:lvl9pPr>
          </a:lstStyle>
          <a:p>
            <a:fld id="{6BB5FCC4-F659-4AA3-9FE4-7943C723C0A3}" type="slidenum">
              <a:rPr lang="en-US" smtClean="0">
                <a:effectLst/>
              </a:rPr>
              <a:t>31</a:t>
            </a:fld>
            <a:endParaRPr lang="en-US" smtClean="0">
              <a:effectLst/>
            </a:endParaRPr>
          </a:p>
        </p:txBody>
      </p:sp>
      <p:sp>
        <p:nvSpPr>
          <p:cNvPr id="13315" name="Rectangle 2"/>
          <p:cNvSpPr>
            <a:spLocks noGrp="1" noRot="1" noChangeAspect="1" noChangeArrowheads="1" noTextEdit="1"/>
          </p:cNvSpPr>
          <p:nvPr>
            <p:ph type="sldImg"/>
          </p:nvPr>
        </p:nvSpPr>
        <p:spPr>
          <a:effectLst/>
        </p:spPr>
      </p:sp>
      <p:sp>
        <p:nvSpPr>
          <p:cNvPr id="13316" name="Rectangle 3"/>
          <p:cNvSpPr>
            <a:spLocks noGrp="1" noChangeArrowheads="1"/>
          </p:cNvSpPr>
          <p:nvPr>
            <p:ph type="body" idx="1"/>
          </p:nvPr>
        </p:nvSpPr>
        <p:spPr>
          <a:noFill/>
          <a:effectLst/>
        </p:spPr>
        <p:txBody>
          <a:bodyPr/>
          <a:lstStyle/>
          <a:p>
            <a:pPr eaLnBrk="1" hangingPunct="1"/>
            <a:endParaRPr lang="en-US" smtClean="0">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3</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4</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dirty="0">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5</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6</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65538" name="Rectangle 2"/>
          <p:cNvSpPr>
            <a:spLocks noGrp="1" noRot="1" noChangeAspect="1" noTextEdit="1"/>
          </p:cNvSpPr>
          <p:nvPr>
            <p:ph type="sldImg"/>
          </p:nvPr>
        </p:nvSpPr>
        <p:spPr>
          <a:effectLst/>
        </p:spPr>
      </p:sp>
      <p:sp>
        <p:nvSpPr>
          <p:cNvPr id="65539" name="Rectangle 3"/>
          <p:cNvSpPr>
            <a:spLocks noGrp="1"/>
          </p:cNvSpPr>
          <p:nvPr>
            <p:ph type="body" idx="1"/>
          </p:nvPr>
        </p:nvSpPr>
        <p:spPr>
          <a:noFill/>
          <a:effectLst/>
        </p:spPr>
        <p:txBody>
          <a:bodyPr/>
          <a:lstStyle/>
          <a:p>
            <a:pPr eaLnBrk="1" hangingPunct="1"/>
            <a:endParaRPr lang="en-US" altLang="en-US" smtClean="0">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9</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US">
              <a:effectLst/>
            </a:endParaRPr>
          </a:p>
        </p:txBody>
      </p:sp>
      <p:sp>
        <p:nvSpPr>
          <p:cNvPr id="4" name="Slide Number Placeholder 3"/>
          <p:cNvSpPr>
            <a:spLocks noGrp="1"/>
          </p:cNvSpPr>
          <p:nvPr>
            <p:ph type="sldNum" sz="quarter" idx="10"/>
          </p:nvPr>
        </p:nvSpPr>
        <p:spPr>
          <a:effectLst/>
        </p:spPr>
        <p:txBody>
          <a:bodyPr/>
          <a:lstStyle/>
          <a:p>
            <a:pPr>
              <a:defRPr>
                <a:effectLst/>
              </a:defRPr>
            </a:pPr>
            <a:fld id="{7435E2CA-A5B9-463B-B2AA-904E470DFF77}" type="slidenum">
              <a:rPr lang="en-US" smtClean="0">
                <a:effectLst/>
              </a:rPr>
              <a:pPr>
                <a:defRPr>
                  <a:effectLst/>
                </a:defRPr>
              </a:pPr>
              <a:t>11</a:t>
            </a:fld>
            <a:endParaRPr lang="en-US">
              <a:effectLst/>
            </a:endParaRPr>
          </a:p>
        </p:txBody>
      </p:sp>
    </p:spTree>
    <p:extLst>
      <p:ext uri="{BB962C8B-B14F-4D97-AF65-F5344CB8AC3E}">
        <p14:creationId xmlns:p14="http://schemas.microsoft.com/office/powerpoint/2010/main" val="2943914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a:effectLst/>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l="5250" r="4750" b="9999"/>
          <a:stretch>
            <a:fillRect/>
          </a:stretch>
        </p:blipFill>
        <p:spPr>
          <a:xfrm>
            <a:off x="0" y="0"/>
            <a:ext cx="9144000" cy="6857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228600" y="6144652"/>
            <a:ext cx="8763000" cy="484748"/>
          </a:xfrm>
          <a:prstGeom prst="rect">
            <a:avLst/>
          </a:prstGeom>
          <a:noFill/>
          <a:effectLst/>
        </p:spPr>
        <p:txBody>
          <a:bodyPr wrap="square" lIns="0" tIns="0" rIns="0" bIns="0" rtlCol="0">
            <a:spAutoFit/>
          </a:bodyPr>
          <a:lstStyle/>
          <a:p>
            <a:pPr algn="ctr"/>
            <a:r>
              <a:rPr lang="en-US" sz="1050" spc="-10" baseline="0" smtClean="0">
                <a:solidFill>
                  <a:schemeClr val="bg1"/>
                </a:solidFill>
                <a:effectLst/>
              </a:rPr>
              <a:t>Atlanta | Austin | Boston | Chicago | Dallas | Hartford | Hong Kong | Houston | Istanbul | London | Los Angeles | Miami | Morristown | New Orleans</a:t>
            </a:r>
          </a:p>
          <a:p>
            <a:pPr algn="ctr"/>
            <a:r>
              <a:rPr lang="en-US" sz="1050" spc="-10" baseline="0" smtClean="0">
                <a:solidFill>
                  <a:schemeClr val="bg1"/>
                </a:solidFill>
                <a:effectLst/>
              </a:rPr>
              <a:t>New York | Orange County | Providence | Sacramento | San Francisco | Stamford | Tokyo | Washington DC | West Palm Beach</a:t>
            </a:r>
          </a:p>
          <a:p>
            <a:pPr algn="ctr"/>
            <a:endParaRPr lang="en-US" sz="1050" spc="-10" baseline="0">
              <a:solidFill>
                <a:schemeClr val="bg1"/>
              </a:solidFill>
              <a:effectLst/>
            </a:endParaRPr>
          </a:p>
        </p:txBody>
      </p:sp>
      <p:sp>
        <p:nvSpPr>
          <p:cNvPr id="4" name="Text Box 5"/>
          <p:cNvSpPr txBox="1">
            <a:spLocks noChangeArrowheads="1"/>
          </p:cNvSpPr>
          <p:nvPr/>
        </p:nvSpPr>
        <p:spPr>
          <a:xfrm>
            <a:off x="228600" y="4303713"/>
            <a:ext cx="8763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eaLnBrk="1" hangingPunct="1">
              <a:defRPr>
                <a:effectLst/>
              </a:defRPr>
            </a:pPr>
            <a:endParaRPr lang="en-US" smtClean="0">
              <a:effectLst/>
            </a:endParaRPr>
          </a:p>
        </p:txBody>
      </p:sp>
      <p:sp>
        <p:nvSpPr>
          <p:cNvPr id="16386" name="Rectangle 2"/>
          <p:cNvSpPr>
            <a:spLocks noGrp="1" noChangeArrowheads="1"/>
          </p:cNvSpPr>
          <p:nvPr>
            <p:ph type="ctrTitle"/>
          </p:nvPr>
        </p:nvSpPr>
        <p:spPr>
          <a:xfrm>
            <a:off x="0" y="2438400"/>
            <a:ext cx="9144000" cy="2048669"/>
          </a:xfrm>
          <a:effectLst/>
        </p:spPr>
        <p:txBody>
          <a:bodyPr/>
          <a:lstStyle>
            <a:lvl1pPr algn="ctr">
              <a:defRPr>
                <a:solidFill>
                  <a:schemeClr val="bg1"/>
                </a:solidFill>
                <a:effectLst/>
              </a:defRPr>
            </a:lvl1pPr>
          </a:lstStyle>
          <a:p>
            <a:pPr lvl="0"/>
            <a:r>
              <a:rPr lang="en-US" noProof="0" smtClean="0">
                <a:effectLst/>
              </a:rPr>
              <a:t>Click to edit Master title style</a:t>
            </a:r>
          </a:p>
        </p:txBody>
      </p:sp>
      <p:sp>
        <p:nvSpPr>
          <p:cNvPr id="2" name="Rectangle 1"/>
          <p:cNvSpPr/>
          <p:nvPr userDrawn="1"/>
        </p:nvSpPr>
        <p:spPr>
          <a:xfrm>
            <a:off x="7696200" y="6550968"/>
            <a:ext cx="1398140" cy="230832"/>
          </a:xfrm>
          <a:prstGeom prst="rect">
            <a:avLst/>
          </a:prstGeom>
          <a:noFill/>
          <a:ln>
            <a:noFill/>
          </a:ln>
          <a:effectLst/>
        </p:spPr>
        <p:txBody>
          <a:bodyPr wrap="none">
            <a:spAutoFit/>
          </a:bodyPr>
          <a:lstStyle/>
          <a:p>
            <a:pPr eaLnBrk="1" hangingPunct="1"/>
            <a:r>
              <a:rPr lang="en-US" sz="900" smtClean="0">
                <a:solidFill>
                  <a:schemeClr val="bg1"/>
                </a:solidFill>
                <a:effectLst/>
              </a:rPr>
              <a:t>© 2015 Locke Lord LLP</a:t>
            </a:r>
            <a:endParaRPr lang="en-US" sz="900">
              <a:solidFill>
                <a:schemeClr val="bg1"/>
              </a:solidFill>
              <a:effectLst/>
            </a:endParaRPr>
          </a:p>
        </p:txBody>
      </p:sp>
    </p:spTree>
    <p:extLst>
      <p:ext uri="{BB962C8B-B14F-4D97-AF65-F5344CB8AC3E}">
        <p14:creationId xmlns:p14="http://schemas.microsoft.com/office/powerpoint/2010/main" val="4776887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B45DEE7E-5A92-4964-8754-360C283624C9}"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94966960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a:effectLst/>
      </p:grpSpPr>
      <p:sp>
        <p:nvSpPr>
          <p:cNvPr id="2" name="Vertical Title 1"/>
          <p:cNvSpPr>
            <a:spLocks noGrp="1"/>
          </p:cNvSpPr>
          <p:nvPr>
            <p:ph type="title" orient="vert"/>
          </p:nvPr>
        </p:nvSpPr>
        <p:spPr>
          <a:xfrm>
            <a:off x="6629400" y="304800"/>
            <a:ext cx="2057400" cy="6096000"/>
          </a:xfrm>
          <a:effectLst/>
        </p:spPr>
        <p:txBody>
          <a:bodyPr vert="eaVert"/>
          <a:lstStyle/>
          <a:p>
            <a:r>
              <a:rPr lang="en-US" smtClean="0">
                <a:effectLst/>
              </a:rPr>
              <a:t>Click to edit Master title style</a:t>
            </a:r>
            <a:endParaRPr lang="en-US">
              <a:effectLst/>
            </a:endParaRPr>
          </a:p>
        </p:txBody>
      </p:sp>
      <p:sp>
        <p:nvSpPr>
          <p:cNvPr id="3" name="Vertical Text Placeholder 2"/>
          <p:cNvSpPr>
            <a:spLocks noGrp="1"/>
          </p:cNvSpPr>
          <p:nvPr>
            <p:ph type="body" orient="vert" idx="1"/>
          </p:nvPr>
        </p:nvSpPr>
        <p:spPr>
          <a:xfrm>
            <a:off x="457200" y="304800"/>
            <a:ext cx="6019800" cy="6096000"/>
          </a:xfrm>
          <a:effectLst/>
        </p:spPr>
        <p:txBody>
          <a:bodyPr vert="eaVert"/>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430EAED2-3B71-4850-9094-BC21BB3C767B}"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6619342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65137" y="222250"/>
            <a:ext cx="8355013" cy="793750"/>
          </a:xfrm>
          <a:effectLst/>
        </p:spPr>
        <p:txBody>
          <a:bodyPr/>
          <a:lstStyle>
            <a:lvl1pPr>
              <a:defRPr sz="3200">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465137" y="1371600"/>
            <a:ext cx="8355013" cy="4714875"/>
          </a:xfrm>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Tree>
    <p:extLst>
      <p:ext uri="{BB962C8B-B14F-4D97-AF65-F5344CB8AC3E}">
        <p14:creationId xmlns:p14="http://schemas.microsoft.com/office/powerpoint/2010/main" val="42385898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Tree>
    <p:extLst>
      <p:ext uri="{BB962C8B-B14F-4D97-AF65-F5344CB8AC3E}">
        <p14:creationId xmlns:p14="http://schemas.microsoft.com/office/powerpoint/2010/main" val="164470162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a:effectLst/>
      </p:grpSpPr>
    </p:spTree>
    <p:extLst>
      <p:ext uri="{BB962C8B-B14F-4D97-AF65-F5344CB8AC3E}">
        <p14:creationId xmlns:p14="http://schemas.microsoft.com/office/powerpoint/2010/main" val="42339659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a:effectLst/>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813" y="148500"/>
            <a:ext cx="6572922" cy="4975412"/>
          </a:xfrm>
          <a:prstGeom prst="rect">
            <a:avLst/>
          </a:prstGeom>
          <a:effectLst/>
        </p:spPr>
      </p:pic>
      <p:sp>
        <p:nvSpPr>
          <p:cNvPr id="7" name="Rectangle 6"/>
          <p:cNvSpPr>
            <a:spLocks noChangeArrowheads="1"/>
          </p:cNvSpPr>
          <p:nvPr userDrawn="1"/>
        </p:nvSpPr>
        <p:spPr>
          <a:xfrm>
            <a:off x="157812" y="5272905"/>
            <a:ext cx="8824941" cy="1435608"/>
          </a:xfrm>
          <a:prstGeom prst="rect">
            <a:avLst/>
          </a:prstGeom>
          <a:solidFill>
            <a:srgbClr val="007FC6"/>
          </a:solidFill>
          <a:ln w="381000">
            <a:noFill/>
            <a:miter lim="800000"/>
          </a:ln>
          <a:effectLst/>
        </p:spPr>
        <p:txBody>
          <a:bodyPr lIns="130615" tIns="65308" rIns="130615" bIns="65308" anchor="ctr"/>
          <a:lstStyle/>
          <a:p>
            <a:pPr algn="ctr" defTabSz="653012" eaLnBrk="1" fontAlgn="auto" hangingPunct="1">
              <a:spcBef>
                <a:spcPct val="0"/>
              </a:spcBef>
              <a:spcAft>
                <a:spcPct val="0"/>
              </a:spcAft>
              <a:defRPr>
                <a:effectLst/>
              </a:defRPr>
            </a:pPr>
            <a:endParaRPr lang="en-US" sz="2600" kern="0">
              <a:solidFill>
                <a:srgbClr val="FFFFFF"/>
              </a:solidFill>
              <a:effectLst/>
              <a:latin typeface="Arial" panose="020B0604020202020204" pitchFamily="34" charset="0"/>
            </a:endParaRPr>
          </a:p>
        </p:txBody>
      </p:sp>
      <p:sp>
        <p:nvSpPr>
          <p:cNvPr id="3" name="Subtitle 2"/>
          <p:cNvSpPr>
            <a:spLocks noGrp="1"/>
          </p:cNvSpPr>
          <p:nvPr>
            <p:ph type="subTitle" idx="1"/>
          </p:nvPr>
        </p:nvSpPr>
        <p:spPr>
          <a:xfrm>
            <a:off x="262595" y="6245353"/>
            <a:ext cx="8717631" cy="344190"/>
          </a:xfrm>
          <a:effectLst/>
        </p:spPr>
        <p:txBody>
          <a:bodyPr>
            <a:normAutofit/>
          </a:bodyPr>
          <a:lstStyle>
            <a:lvl1pPr marL="0" indent="0" algn="l">
              <a:buNone/>
              <a:defRPr sz="1400" b="0" cap="all" baseline="0">
                <a:solidFill>
                  <a:schemeClr val="accent3">
                    <a:lumMod val="40000"/>
                    <a:lumOff val="60000"/>
                  </a:schemeClr>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effectLst/>
              </a:defRPr>
            </a:lvl2pPr>
            <a:lvl3pPr marL="914400" indent="0" algn="ctr">
              <a:buNone/>
              <a:defRPr>
                <a:solidFill>
                  <a:schemeClr val="tx1">
                    <a:tint val="75000"/>
                  </a:schemeClr>
                </a:solidFill>
                <a:effectLst/>
              </a:defRPr>
            </a:lvl3pPr>
            <a:lvl4pPr marL="1371600" indent="0" algn="ctr">
              <a:buNone/>
              <a:defRPr>
                <a:solidFill>
                  <a:schemeClr val="tx1">
                    <a:tint val="75000"/>
                  </a:schemeClr>
                </a:solidFill>
                <a:effectLst/>
              </a:defRPr>
            </a:lvl4pPr>
            <a:lvl5pPr marL="1828800" indent="0" algn="ctr">
              <a:buNone/>
              <a:defRPr>
                <a:solidFill>
                  <a:schemeClr val="tx1">
                    <a:tint val="75000"/>
                  </a:schemeClr>
                </a:solidFill>
                <a:effectLst/>
              </a:defRPr>
            </a:lvl5pPr>
            <a:lvl6pPr marL="2286000" indent="0" algn="ctr">
              <a:buNone/>
              <a:defRPr>
                <a:solidFill>
                  <a:schemeClr val="tx1">
                    <a:tint val="75000"/>
                  </a:schemeClr>
                </a:solidFill>
                <a:effectLst/>
              </a:defRPr>
            </a:lvl6pPr>
            <a:lvl7pPr marL="2743200" indent="0" algn="ctr">
              <a:buNone/>
              <a:defRPr>
                <a:solidFill>
                  <a:schemeClr val="tx1">
                    <a:tint val="75000"/>
                  </a:schemeClr>
                </a:solidFill>
                <a:effectLst/>
              </a:defRPr>
            </a:lvl7pPr>
            <a:lvl8pPr marL="3200400" indent="0" algn="ctr">
              <a:buNone/>
              <a:defRPr>
                <a:solidFill>
                  <a:schemeClr val="tx1">
                    <a:tint val="75000"/>
                  </a:schemeClr>
                </a:solidFill>
                <a:effectLst/>
              </a:defRPr>
            </a:lvl8pPr>
            <a:lvl9pPr marL="3657600" indent="0" algn="ctr">
              <a:buNone/>
              <a:defRPr>
                <a:solidFill>
                  <a:schemeClr val="tx1">
                    <a:tint val="75000"/>
                  </a:schemeClr>
                </a:solidFill>
                <a:effectLst/>
              </a:defRPr>
            </a:lvl9pPr>
          </a:lstStyle>
          <a:p>
            <a:r>
              <a:rPr lang="en-US" smtClean="0">
                <a:effectLst/>
              </a:rPr>
              <a:t>Click to edit Master subtitle style</a:t>
            </a:r>
            <a:endParaRPr lang="en-US">
              <a:effectLst/>
            </a:endParaRPr>
          </a:p>
        </p:txBody>
      </p:sp>
      <p:grpSp>
        <p:nvGrpSpPr>
          <p:cNvPr id="4" name="Group 3"/>
          <p:cNvGrpSpPr/>
          <p:nvPr userDrawn="1"/>
        </p:nvGrpSpPr>
        <p:grpSpPr>
          <a:xfrm>
            <a:off x="6908097" y="148500"/>
            <a:ext cx="2075076" cy="4971486"/>
            <a:chOff x="6908097" y="148500"/>
            <a:chExt cx="2075076" cy="4971486"/>
          </a:xfrm>
          <a:effectLst/>
        </p:grpSpPr>
        <p:sp>
          <p:nvSpPr>
            <p:cNvPr id="18" name="Rectangle 17"/>
            <p:cNvSpPr/>
            <p:nvPr userDrawn="1"/>
          </p:nvSpPr>
          <p:spPr>
            <a:xfrm>
              <a:off x="6908098" y="148500"/>
              <a:ext cx="2074655" cy="1555535"/>
            </a:xfrm>
            <a:prstGeom prst="rect">
              <a:avLst/>
            </a:prstGeom>
            <a:solidFill>
              <a:srgbClr val="007FC6"/>
            </a:solidFill>
            <a:ln w="25400" cap="flat" cmpd="sng" algn="ctr">
              <a:noFill/>
              <a:prstDash val="solid"/>
            </a:ln>
            <a:effectLst/>
          </p:spPr>
          <p:txBody>
            <a:bodyPr rtlCol="0" anchor="ctr"/>
            <a:lstStyle/>
            <a:p>
              <a:pPr algn="ctr" defTabSz="652463" eaLnBrk="1" hangingPunct="1">
                <a:defRPr>
                  <a:effectLst/>
                </a:defRPr>
              </a:pPr>
              <a:endParaRPr lang="en-US" sz="2600" kern="0">
                <a:solidFill>
                  <a:srgbClr val="FFFFFF"/>
                </a:solidFill>
                <a:effectLst/>
                <a:latin typeface="Arial" panose="020B0604020202020204" pitchFamily="34" charset="0"/>
              </a:endParaRPr>
            </a:p>
          </p:txBody>
        </p:sp>
        <p:sp>
          <p:nvSpPr>
            <p:cNvPr id="12" name="Rectangle 11"/>
            <p:cNvSpPr/>
            <p:nvPr userDrawn="1"/>
          </p:nvSpPr>
          <p:spPr>
            <a:xfrm>
              <a:off x="6908097" y="1851792"/>
              <a:ext cx="2074655" cy="1555030"/>
            </a:xfrm>
            <a:prstGeom prst="rect">
              <a:avLst/>
            </a:prstGeom>
            <a:solidFill>
              <a:schemeClr val="accent2">
                <a:lumMod val="75000"/>
              </a:schemeClr>
            </a:solidFill>
            <a:ln w="25400" cap="flat" cmpd="sng" algn="ctr">
              <a:noFill/>
              <a:prstDash val="solid"/>
            </a:ln>
            <a:effectLst/>
          </p:spPr>
          <p:txBody>
            <a:bodyPr rtlCol="0" anchor="ctr"/>
            <a:lstStyle/>
            <a:p>
              <a:pPr algn="ctr" defTabSz="652463" eaLnBrk="1" hangingPunct="1"/>
              <a:endParaRPr lang="en-US" sz="2600" kern="0">
                <a:solidFill>
                  <a:srgbClr val="FFFFFF"/>
                </a:solidFill>
                <a:effectLst/>
                <a:latin typeface="Arial" panose="020B0604020202020204" pitchFamily="34" charset="0"/>
              </a:endParaRPr>
            </a:p>
          </p:txBody>
        </p:sp>
        <p:sp>
          <p:nvSpPr>
            <p:cNvPr id="14" name="Rectangle 13"/>
            <p:cNvSpPr/>
            <p:nvPr userDrawn="1"/>
          </p:nvSpPr>
          <p:spPr>
            <a:xfrm>
              <a:off x="6908518" y="3564956"/>
              <a:ext cx="2074655" cy="1555030"/>
            </a:xfrm>
            <a:prstGeom prst="rect">
              <a:avLst/>
            </a:prstGeom>
            <a:solidFill>
              <a:srgbClr val="35B7C9"/>
            </a:solidFill>
            <a:ln w="25400" cap="flat" cmpd="sng" algn="ctr">
              <a:noFill/>
              <a:prstDash val="solid"/>
            </a:ln>
            <a:effectLst/>
          </p:spPr>
          <p:txBody>
            <a:bodyPr rtlCol="0" anchor="ctr"/>
            <a:lstStyle/>
            <a:p>
              <a:pPr algn="ctr" defTabSz="652463" eaLnBrk="1" hangingPunct="1">
                <a:defRPr>
                  <a:effectLst/>
                </a:defRPr>
              </a:pPr>
              <a:endParaRPr lang="en-US" sz="2600" kern="0">
                <a:solidFill>
                  <a:srgbClr val="FFFFFF"/>
                </a:solidFill>
                <a:effectLst/>
                <a:latin typeface="Arial" panose="020B0604020202020204" pitchFamily="34" charset="0"/>
              </a:endParaRPr>
            </a:p>
          </p:txBody>
        </p:sp>
      </p:grpSp>
      <p:sp>
        <p:nvSpPr>
          <p:cNvPr id="15" name="Title 1"/>
          <p:cNvSpPr>
            <a:spLocks noGrp="1"/>
          </p:cNvSpPr>
          <p:nvPr>
            <p:ph type="ctrTitle"/>
          </p:nvPr>
        </p:nvSpPr>
        <p:spPr>
          <a:xfrm>
            <a:off x="262595" y="5326370"/>
            <a:ext cx="8720157" cy="887105"/>
          </a:xfrm>
          <a:effectLst/>
        </p:spPr>
        <p:txBody>
          <a:bodyPr anchor="b">
            <a:normAutofit/>
          </a:bodyPr>
          <a:lstStyle>
            <a:lvl1pPr algn="l">
              <a:defRPr sz="3200" b="1">
                <a:solidFill>
                  <a:schemeClr val="bg1"/>
                </a:solidFill>
                <a:effectLst/>
                <a:latin typeface="Arial" panose="020B0604020202020204" pitchFamily="34" charset="0"/>
                <a:cs typeface="Arial" panose="020B0604020202020204" pitchFamily="34" charset="0"/>
              </a:defRPr>
            </a:lvl1pPr>
          </a:lstStyle>
          <a:p>
            <a:r>
              <a:rPr lang="en-US" smtClean="0">
                <a:effectLst/>
              </a:rPr>
              <a:t>Click to edit Master title style</a:t>
            </a:r>
            <a:endParaRPr lang="en-US">
              <a:effectLst/>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885" y="460697"/>
            <a:ext cx="1783080" cy="931141"/>
          </a:xfrm>
          <a:prstGeom prst="rect">
            <a:avLst/>
          </a:prstGeom>
          <a:effectLst/>
        </p:spPr>
      </p:pic>
    </p:spTree>
    <p:extLst>
      <p:ext uri="{BB962C8B-B14F-4D97-AF65-F5344CB8AC3E}">
        <p14:creationId xmlns:p14="http://schemas.microsoft.com/office/powerpoint/2010/main" val="40376894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idx="1"/>
          </p:nvPr>
        </p:nvSpPr>
        <p:spPr>
          <a:effectLst/>
        </p:spPr>
        <p:txBody>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3ED27BBA-A914-4F91-9928-80E478091A2A}"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6515279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a:effectLst/>
      </p:grpSpPr>
      <p:sp>
        <p:nvSpPr>
          <p:cNvPr id="2" name="Title 1"/>
          <p:cNvSpPr>
            <a:spLocks noGrp="1"/>
          </p:cNvSpPr>
          <p:nvPr>
            <p:ph type="title"/>
          </p:nvPr>
        </p:nvSpPr>
        <p:spPr>
          <a:xfrm>
            <a:off x="722313" y="4406900"/>
            <a:ext cx="7772400" cy="1362075"/>
          </a:xfrm>
          <a:effectLst/>
        </p:spPr>
        <p:txBody>
          <a:bodyPr anchor="t"/>
          <a:lstStyle>
            <a:lvl1pPr algn="l">
              <a:defRPr sz="4000" b="1" cap="all">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722313" y="2906713"/>
            <a:ext cx="7772400" cy="1500187"/>
          </a:xfrm>
          <a:effectLst/>
        </p:spPr>
        <p:txBody>
          <a:bodyPr anchor="b"/>
          <a:lstStyle>
            <a:lvl1pPr marL="0" indent="0">
              <a:buNone/>
              <a:defRPr sz="2000">
                <a:effectLst/>
              </a:defRPr>
            </a:lvl1pPr>
            <a:lvl2pPr marL="457200" indent="0">
              <a:buNone/>
              <a:defRPr sz="1800">
                <a:effectLst/>
              </a:defRPr>
            </a:lvl2pPr>
            <a:lvl3pPr marL="914400" indent="0">
              <a:buNone/>
              <a:defRPr sz="1600">
                <a:effectLst/>
              </a:defRPr>
            </a:lvl3pPr>
            <a:lvl4pPr marL="1371600" indent="0">
              <a:buNone/>
              <a:defRPr sz="1400">
                <a:effectLst/>
              </a:defRPr>
            </a:lvl4pPr>
            <a:lvl5pPr marL="1828800" indent="0">
              <a:buNone/>
              <a:defRPr sz="1400">
                <a:effectLst/>
              </a:defRPr>
            </a:lvl5pPr>
            <a:lvl6pPr marL="2286000" indent="0">
              <a:buNone/>
              <a:defRPr sz="1400">
                <a:effectLst/>
              </a:defRPr>
            </a:lvl6pPr>
            <a:lvl7pPr marL="2743200" indent="0">
              <a:buNone/>
              <a:defRPr sz="1400">
                <a:effectLst/>
              </a:defRPr>
            </a:lvl7pPr>
            <a:lvl8pPr marL="3200400" indent="0">
              <a:buNone/>
              <a:defRPr sz="1400">
                <a:effectLst/>
              </a:defRPr>
            </a:lvl8pPr>
            <a:lvl9pPr marL="3657600" indent="0">
              <a:buNone/>
              <a:defRPr sz="1400">
                <a:effectLst/>
              </a:defRPr>
            </a:lvl9pPr>
          </a:lstStyle>
          <a:p>
            <a:pPr lvl="0"/>
            <a:r>
              <a:rPr lang="en-US" smtClean="0">
                <a:effectLst/>
              </a:rPr>
              <a:t>Click to edit Master text styles</a:t>
            </a:r>
          </a:p>
        </p:txBody>
      </p:sp>
      <p:sp>
        <p:nvSpPr>
          <p:cNvPr id="4" name="Rectangle 4"/>
          <p:cNvSpPr>
            <a:spLocks noGrp="1" noChangeArrowheads="1"/>
          </p:cNvSpPr>
          <p:nvPr>
            <p:ph type="sldNum" sz="quarter" idx="10"/>
          </p:nvPr>
        </p:nvSpPr>
        <p:spPr>
          <a:effectLst/>
        </p:spPr>
        <p:txBody>
          <a:bodyPr/>
          <a:lstStyle>
            <a:lvl1pPr>
              <a:defRPr>
                <a:effectLst/>
              </a:defRPr>
            </a:lvl1pPr>
          </a:lstStyle>
          <a:p>
            <a:pPr>
              <a:defRPr>
                <a:effectLst/>
              </a:defRPr>
            </a:pPr>
            <a:fld id="{BB738627-6804-41DA-BAE2-C7DDCCF591FA}"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10236894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Content Placeholder 2"/>
          <p:cNvSpPr>
            <a:spLocks noGrp="1"/>
          </p:cNvSpPr>
          <p:nvPr>
            <p:ph sz="half" idx="1"/>
          </p:nvPr>
        </p:nvSpPr>
        <p:spPr>
          <a:xfrm>
            <a:off x="457200" y="1722438"/>
            <a:ext cx="4038600" cy="4678362"/>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Content Placeholder 3"/>
          <p:cNvSpPr>
            <a:spLocks noGrp="1"/>
          </p:cNvSpPr>
          <p:nvPr>
            <p:ph sz="half" idx="2"/>
          </p:nvPr>
        </p:nvSpPr>
        <p:spPr>
          <a:xfrm>
            <a:off x="4648200" y="1722438"/>
            <a:ext cx="4038600" cy="4678362"/>
          </a:xfrm>
          <a:effectLst/>
        </p:spPr>
        <p:txBody>
          <a:bodyPr/>
          <a:lstStyle>
            <a:lvl1pPr>
              <a:defRPr sz="2800">
                <a:effectLst/>
              </a:defRPr>
            </a:lvl1pPr>
            <a:lvl2pPr>
              <a:defRPr sz="2400">
                <a:effectLst/>
              </a:defRPr>
            </a:lvl2pPr>
            <a:lvl3pPr>
              <a:defRPr sz="2000">
                <a:effectLst/>
              </a:defRPr>
            </a:lvl3pPr>
            <a:lvl4pPr>
              <a:defRPr sz="1800">
                <a:effectLst/>
              </a:defRPr>
            </a:lvl4pPr>
            <a:lvl5pPr>
              <a:defRPr sz="1800">
                <a:effectLst/>
              </a:defRPr>
            </a:lvl5pPr>
            <a:lvl6pPr>
              <a:defRPr sz="1800">
                <a:effectLst/>
              </a:defRPr>
            </a:lvl6pPr>
            <a:lvl7pPr>
              <a:defRPr sz="1800">
                <a:effectLst/>
              </a:defRPr>
            </a:lvl7pPr>
            <a:lvl8pPr>
              <a:defRPr sz="1800">
                <a:effectLst/>
              </a:defRPr>
            </a:lvl8pPr>
            <a:lvl9pPr>
              <a:defRPr sz="18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Rectangle 4"/>
          <p:cNvSpPr>
            <a:spLocks noGrp="1" noChangeArrowheads="1"/>
          </p:cNvSpPr>
          <p:nvPr>
            <p:ph type="sldNum" sz="quarter" idx="10"/>
          </p:nvPr>
        </p:nvSpPr>
        <p:spPr>
          <a:effectLst/>
        </p:spPr>
        <p:txBody>
          <a:bodyPr/>
          <a:lstStyle>
            <a:lvl1pPr>
              <a:defRPr>
                <a:effectLst/>
              </a:defRPr>
            </a:lvl1pPr>
          </a:lstStyle>
          <a:p>
            <a:pPr>
              <a:defRPr>
                <a:effectLst/>
              </a:defRPr>
            </a:pPr>
            <a:fld id="{285D9885-9929-4BCB-BCEF-47A96A2061E3}"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7635455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4638"/>
            <a:ext cx="8229600" cy="1143000"/>
          </a:xfrm>
          <a:effectLst/>
        </p:spPr>
        <p:txBody>
          <a:bodyPr/>
          <a:lstStyle>
            <a:lvl1pPr>
              <a:defRPr>
                <a:effectLst/>
              </a:defRPr>
            </a:lvl1pPr>
          </a:lstStyle>
          <a:p>
            <a:r>
              <a:rPr lang="en-US" smtClean="0">
                <a:effectLst/>
              </a:rPr>
              <a:t>Click to edit Master title style</a:t>
            </a:r>
            <a:endParaRPr lang="en-US">
              <a:effectLst/>
            </a:endParaRPr>
          </a:p>
        </p:txBody>
      </p:sp>
      <p:sp>
        <p:nvSpPr>
          <p:cNvPr id="3" name="Text Placeholder 2"/>
          <p:cNvSpPr>
            <a:spLocks noGrp="1"/>
          </p:cNvSpPr>
          <p:nvPr>
            <p:ph type="body" idx="1"/>
          </p:nvPr>
        </p:nvSpPr>
        <p:spPr>
          <a:xfrm>
            <a:off x="457200" y="1535113"/>
            <a:ext cx="4040188"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4" name="Content Placeholder 3"/>
          <p:cNvSpPr>
            <a:spLocks noGrp="1"/>
          </p:cNvSpPr>
          <p:nvPr>
            <p:ph sz="half" idx="2"/>
          </p:nvPr>
        </p:nvSpPr>
        <p:spPr>
          <a:xfrm>
            <a:off x="457200" y="2174875"/>
            <a:ext cx="4040188"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5" name="Text Placeholder 4"/>
          <p:cNvSpPr>
            <a:spLocks noGrp="1"/>
          </p:cNvSpPr>
          <p:nvPr>
            <p:ph type="body" sz="quarter" idx="3"/>
          </p:nvPr>
        </p:nvSpPr>
        <p:spPr>
          <a:xfrm>
            <a:off x="4645025" y="1535113"/>
            <a:ext cx="4041775" cy="639762"/>
          </a:xfrm>
          <a:effectLst/>
        </p:spPr>
        <p:txBody>
          <a:bodyPr anchor="b"/>
          <a:lstStyle>
            <a:lvl1pPr marL="0" indent="0">
              <a:buNone/>
              <a:defRPr sz="2400" b="1">
                <a:effectLst/>
              </a:defRPr>
            </a:lvl1pPr>
            <a:lvl2pPr marL="457200" indent="0">
              <a:buNone/>
              <a:defRPr sz="2000" b="1">
                <a:effectLst/>
              </a:defRPr>
            </a:lvl2pPr>
            <a:lvl3pPr marL="914400" indent="0">
              <a:buNone/>
              <a:defRPr sz="1800" b="1">
                <a:effectLst/>
              </a:defRPr>
            </a:lvl3pPr>
            <a:lvl4pPr marL="1371600" indent="0">
              <a:buNone/>
              <a:defRPr sz="1600" b="1">
                <a:effectLst/>
              </a:defRPr>
            </a:lvl4pPr>
            <a:lvl5pPr marL="1828800" indent="0">
              <a:buNone/>
              <a:defRPr sz="1600" b="1">
                <a:effectLst/>
              </a:defRPr>
            </a:lvl5pPr>
            <a:lvl6pPr marL="2286000" indent="0">
              <a:buNone/>
              <a:defRPr sz="1600" b="1">
                <a:effectLst/>
              </a:defRPr>
            </a:lvl6pPr>
            <a:lvl7pPr marL="2743200" indent="0">
              <a:buNone/>
              <a:defRPr sz="1600" b="1">
                <a:effectLst/>
              </a:defRPr>
            </a:lvl7pPr>
            <a:lvl8pPr marL="3200400" indent="0">
              <a:buNone/>
              <a:defRPr sz="1600" b="1">
                <a:effectLst/>
              </a:defRPr>
            </a:lvl8pPr>
            <a:lvl9pPr marL="3657600" indent="0">
              <a:buNone/>
              <a:defRPr sz="1600" b="1">
                <a:effectLst/>
              </a:defRPr>
            </a:lvl9pPr>
          </a:lstStyle>
          <a:p>
            <a:pPr lvl="0"/>
            <a:r>
              <a:rPr lang="en-US" smtClean="0">
                <a:effectLst/>
              </a:rPr>
              <a:t>Click to edit Master text styles</a:t>
            </a:r>
          </a:p>
        </p:txBody>
      </p:sp>
      <p:sp>
        <p:nvSpPr>
          <p:cNvPr id="6" name="Content Placeholder 5"/>
          <p:cNvSpPr>
            <a:spLocks noGrp="1"/>
          </p:cNvSpPr>
          <p:nvPr>
            <p:ph sz="quarter" idx="4"/>
          </p:nvPr>
        </p:nvSpPr>
        <p:spPr>
          <a:xfrm>
            <a:off x="4645025" y="2174875"/>
            <a:ext cx="4041775" cy="3951288"/>
          </a:xfrm>
          <a:effectLst/>
        </p:spPr>
        <p:txBody>
          <a:bodyPr/>
          <a:lstStyle>
            <a:lvl1pPr>
              <a:defRPr sz="2400">
                <a:effectLst/>
              </a:defRPr>
            </a:lvl1pPr>
            <a:lvl2pPr>
              <a:defRPr sz="2000">
                <a:effectLst/>
              </a:defRPr>
            </a:lvl2pPr>
            <a:lvl3pPr>
              <a:defRPr sz="1800">
                <a:effectLst/>
              </a:defRPr>
            </a:lvl3pPr>
            <a:lvl4pPr>
              <a:defRPr sz="1600">
                <a:effectLst/>
              </a:defRPr>
            </a:lvl4pPr>
            <a:lvl5pPr>
              <a:defRPr sz="1600">
                <a:effectLst/>
              </a:defRPr>
            </a:lvl5pPr>
            <a:lvl6pPr>
              <a:defRPr sz="1600">
                <a:effectLst/>
              </a:defRPr>
            </a:lvl6pPr>
            <a:lvl7pPr>
              <a:defRPr sz="1600">
                <a:effectLst/>
              </a:defRPr>
            </a:lvl7pPr>
            <a:lvl8pPr>
              <a:defRPr sz="1600">
                <a:effectLst/>
              </a:defRPr>
            </a:lvl8pPr>
            <a:lvl9pPr>
              <a:defRPr sz="16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7" name="Rectangle 4"/>
          <p:cNvSpPr>
            <a:spLocks noGrp="1" noChangeArrowheads="1"/>
          </p:cNvSpPr>
          <p:nvPr>
            <p:ph type="sldNum" sz="quarter" idx="10"/>
          </p:nvPr>
        </p:nvSpPr>
        <p:spPr>
          <a:effectLst/>
        </p:spPr>
        <p:txBody>
          <a:bodyPr/>
          <a:lstStyle>
            <a:lvl1pPr>
              <a:defRPr>
                <a:effectLst/>
              </a:defRPr>
            </a:lvl1pPr>
          </a:lstStyle>
          <a:p>
            <a:pPr>
              <a:defRPr>
                <a:effectLst/>
              </a:defRPr>
            </a:pPr>
            <a:fld id="{BEBBC357-026A-476F-B6CC-A0E2E742362F}"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06789027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Click to edit Master title style</a:t>
            </a:r>
            <a:endParaRPr lang="en-US">
              <a:effectLst/>
            </a:endParaRPr>
          </a:p>
        </p:txBody>
      </p:sp>
      <p:sp>
        <p:nvSpPr>
          <p:cNvPr id="3" name="Rectangle 4"/>
          <p:cNvSpPr>
            <a:spLocks noGrp="1" noChangeArrowheads="1"/>
          </p:cNvSpPr>
          <p:nvPr>
            <p:ph type="sldNum" sz="quarter" idx="10"/>
          </p:nvPr>
        </p:nvSpPr>
        <p:spPr>
          <a:effectLst/>
        </p:spPr>
        <p:txBody>
          <a:bodyPr/>
          <a:lstStyle>
            <a:lvl1pPr>
              <a:defRPr>
                <a:effectLst/>
              </a:defRPr>
            </a:lvl1pPr>
          </a:lstStyle>
          <a:p>
            <a:pPr>
              <a:defRPr>
                <a:effectLst/>
              </a:defRPr>
            </a:pPr>
            <a:fld id="{0D0F88EE-53DC-4306-B38A-2C5311389837}"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8045746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a:effectLst/>
      </p:grpSpPr>
      <p:sp>
        <p:nvSpPr>
          <p:cNvPr id="2" name="Rectangle 4"/>
          <p:cNvSpPr>
            <a:spLocks noGrp="1" noChangeArrowheads="1"/>
          </p:cNvSpPr>
          <p:nvPr>
            <p:ph type="sldNum" sz="quarter" idx="10"/>
          </p:nvPr>
        </p:nvSpPr>
        <p:spPr>
          <a:effectLst/>
        </p:spPr>
        <p:txBody>
          <a:bodyPr/>
          <a:lstStyle>
            <a:lvl1pPr>
              <a:defRPr>
                <a:effectLst/>
              </a:defRPr>
            </a:lvl1pPr>
          </a:lstStyle>
          <a:p>
            <a:pPr>
              <a:defRPr>
                <a:effectLst/>
              </a:defRPr>
            </a:pPr>
            <a:fld id="{53009D88-FBC0-40AC-9891-B0379D53B7DC}"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34967435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457200" y="273050"/>
            <a:ext cx="3008313" cy="1162050"/>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Content Placeholder 2"/>
          <p:cNvSpPr>
            <a:spLocks noGrp="1"/>
          </p:cNvSpPr>
          <p:nvPr>
            <p:ph idx="1"/>
          </p:nvPr>
        </p:nvSpPr>
        <p:spPr>
          <a:xfrm>
            <a:off x="3575050" y="273050"/>
            <a:ext cx="5111750" cy="5853113"/>
          </a:xfrm>
          <a:effectLst/>
        </p:spPr>
        <p:txBody>
          <a:bodyPr/>
          <a:lstStyle>
            <a:lvl1pPr>
              <a:defRPr sz="3200">
                <a:effectLst/>
              </a:defRPr>
            </a:lvl1pPr>
            <a:lvl2pPr>
              <a:defRPr sz="2800">
                <a:effectLst/>
              </a:defRPr>
            </a:lvl2pPr>
            <a:lvl3pPr>
              <a:defRPr sz="2400">
                <a:effectLst/>
              </a:defRPr>
            </a:lvl3pPr>
            <a:lvl4pPr>
              <a:defRPr sz="2000">
                <a:effectLst/>
              </a:defRPr>
            </a:lvl4pPr>
            <a:lvl5pPr>
              <a:defRPr sz="2000">
                <a:effectLst/>
              </a:defRPr>
            </a:lvl5pPr>
            <a:lvl6pPr>
              <a:defRPr sz="2000">
                <a:effectLst/>
              </a:defRPr>
            </a:lvl6pPr>
            <a:lvl7pPr>
              <a:defRPr sz="2000">
                <a:effectLst/>
              </a:defRPr>
            </a:lvl7pPr>
            <a:lvl8pPr>
              <a:defRPr sz="2000">
                <a:effectLst/>
              </a:defRPr>
            </a:lvl8pPr>
            <a:lvl9pPr>
              <a:defRPr sz="2000">
                <a:effectLst/>
              </a:defRPr>
            </a:lvl9p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a:p>
            <a:pPr lvl="4"/>
            <a:r>
              <a:rPr lang="en-US" smtClean="0">
                <a:effectLst/>
              </a:rPr>
              <a:t>Fifth level</a:t>
            </a:r>
            <a:endParaRPr lang="en-US">
              <a:effectLst/>
            </a:endParaRPr>
          </a:p>
        </p:txBody>
      </p:sp>
      <p:sp>
        <p:nvSpPr>
          <p:cNvPr id="4" name="Text Placeholder 3"/>
          <p:cNvSpPr>
            <a:spLocks noGrp="1"/>
          </p:cNvSpPr>
          <p:nvPr>
            <p:ph type="body" sz="half" idx="2"/>
          </p:nvPr>
        </p:nvSpPr>
        <p:spPr>
          <a:xfrm>
            <a:off x="457200" y="1435100"/>
            <a:ext cx="3008313" cy="4691063"/>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Rectangle 4"/>
          <p:cNvSpPr>
            <a:spLocks noGrp="1" noChangeArrowheads="1"/>
          </p:cNvSpPr>
          <p:nvPr>
            <p:ph type="sldNum" sz="quarter" idx="10"/>
          </p:nvPr>
        </p:nvSpPr>
        <p:spPr>
          <a:effectLst/>
        </p:spPr>
        <p:txBody>
          <a:bodyPr/>
          <a:lstStyle>
            <a:lvl1pPr>
              <a:defRPr>
                <a:effectLst/>
              </a:defRPr>
            </a:lvl1pPr>
          </a:lstStyle>
          <a:p>
            <a:pPr>
              <a:defRPr>
                <a:effectLst/>
              </a:defRPr>
            </a:pPr>
            <a:fld id="{ABB0FC66-CFC3-4514-9E7E-C36442980871}"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25448955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a:effectLst/>
      </p:grpSpPr>
      <p:sp>
        <p:nvSpPr>
          <p:cNvPr id="2" name="Title 1"/>
          <p:cNvSpPr>
            <a:spLocks noGrp="1"/>
          </p:cNvSpPr>
          <p:nvPr>
            <p:ph type="title"/>
          </p:nvPr>
        </p:nvSpPr>
        <p:spPr>
          <a:xfrm>
            <a:off x="1792288" y="4800600"/>
            <a:ext cx="5486400" cy="566738"/>
          </a:xfrm>
          <a:effectLst/>
        </p:spPr>
        <p:txBody>
          <a:bodyPr anchor="b"/>
          <a:lstStyle>
            <a:lvl1pPr algn="l">
              <a:defRPr sz="2000" b="1">
                <a:effectLst/>
              </a:defRPr>
            </a:lvl1pPr>
          </a:lstStyle>
          <a:p>
            <a:r>
              <a:rPr lang="en-US" smtClean="0">
                <a:effectLst/>
              </a:rPr>
              <a:t>Click to edit Master title style</a:t>
            </a:r>
            <a:endParaRPr lang="en-US">
              <a:effectLst/>
            </a:endParaRPr>
          </a:p>
        </p:txBody>
      </p:sp>
      <p:sp>
        <p:nvSpPr>
          <p:cNvPr id="3" name="Picture Placeholder 2"/>
          <p:cNvSpPr>
            <a:spLocks noGrp="1"/>
          </p:cNvSpPr>
          <p:nvPr>
            <p:ph type="pic" idx="1"/>
          </p:nvPr>
        </p:nvSpPr>
        <p:spPr>
          <a:xfrm>
            <a:off x="1792288" y="612775"/>
            <a:ext cx="5486400" cy="4114800"/>
          </a:xfrm>
          <a:effectLst/>
        </p:spPr>
        <p:txBody>
          <a:bodyPr/>
          <a:lstStyle>
            <a:lvl1pPr marL="0" indent="0">
              <a:buNone/>
              <a:defRPr sz="3200">
                <a:effectLst/>
              </a:defRPr>
            </a:lvl1pPr>
            <a:lvl2pPr marL="457200" indent="0">
              <a:buNone/>
              <a:defRPr sz="2800">
                <a:effectLst/>
              </a:defRPr>
            </a:lvl2pPr>
            <a:lvl3pPr marL="914400" indent="0">
              <a:buNone/>
              <a:defRPr sz="2400">
                <a:effectLst/>
              </a:defRPr>
            </a:lvl3pPr>
            <a:lvl4pPr marL="1371600" indent="0">
              <a:buNone/>
              <a:defRPr sz="2000">
                <a:effectLst/>
              </a:defRPr>
            </a:lvl4pPr>
            <a:lvl5pPr marL="1828800" indent="0">
              <a:buNone/>
              <a:defRPr sz="2000">
                <a:effectLst/>
              </a:defRPr>
            </a:lvl5pPr>
            <a:lvl6pPr marL="2286000" indent="0">
              <a:buNone/>
              <a:defRPr sz="2000">
                <a:effectLst/>
              </a:defRPr>
            </a:lvl6pPr>
            <a:lvl7pPr marL="2743200" indent="0">
              <a:buNone/>
              <a:defRPr sz="2000">
                <a:effectLst/>
              </a:defRPr>
            </a:lvl7pPr>
            <a:lvl8pPr marL="3200400" indent="0">
              <a:buNone/>
              <a:defRPr sz="2000">
                <a:effectLst/>
              </a:defRPr>
            </a:lvl8pPr>
            <a:lvl9pPr marL="3657600" indent="0">
              <a:buNone/>
              <a:defRPr sz="2000">
                <a:effectLst/>
              </a:defRPr>
            </a:lvl9pPr>
          </a:lstStyle>
          <a:p>
            <a:pPr lvl="0"/>
            <a:r>
              <a:rPr lang="en-US" noProof="0" smtClean="0">
                <a:effectLst/>
              </a:rPr>
              <a:t>Click icon to add picture</a:t>
            </a:r>
          </a:p>
        </p:txBody>
      </p:sp>
      <p:sp>
        <p:nvSpPr>
          <p:cNvPr id="4" name="Text Placeholder 3"/>
          <p:cNvSpPr>
            <a:spLocks noGrp="1"/>
          </p:cNvSpPr>
          <p:nvPr>
            <p:ph type="body" sz="half" idx="2"/>
          </p:nvPr>
        </p:nvSpPr>
        <p:spPr>
          <a:xfrm>
            <a:off x="1792288" y="5367338"/>
            <a:ext cx="5486400" cy="804862"/>
          </a:xfrm>
          <a:effectLst/>
        </p:spPr>
        <p:txBody>
          <a:bodyPr/>
          <a:lstStyle>
            <a:lvl1pPr marL="0" indent="0">
              <a:buNone/>
              <a:defRPr sz="1400">
                <a:effectLst/>
              </a:defRPr>
            </a:lvl1pPr>
            <a:lvl2pPr marL="457200" indent="0">
              <a:buNone/>
              <a:defRPr sz="1200">
                <a:effectLst/>
              </a:defRPr>
            </a:lvl2pPr>
            <a:lvl3pPr marL="914400" indent="0">
              <a:buNone/>
              <a:defRPr sz="1000">
                <a:effectLst/>
              </a:defRPr>
            </a:lvl3pPr>
            <a:lvl4pPr marL="1371600" indent="0">
              <a:buNone/>
              <a:defRPr sz="900">
                <a:effectLst/>
              </a:defRPr>
            </a:lvl4pPr>
            <a:lvl5pPr marL="1828800" indent="0">
              <a:buNone/>
              <a:defRPr sz="900">
                <a:effectLst/>
              </a:defRPr>
            </a:lvl5pPr>
            <a:lvl6pPr marL="2286000" indent="0">
              <a:buNone/>
              <a:defRPr sz="900">
                <a:effectLst/>
              </a:defRPr>
            </a:lvl6pPr>
            <a:lvl7pPr marL="2743200" indent="0">
              <a:buNone/>
              <a:defRPr sz="900">
                <a:effectLst/>
              </a:defRPr>
            </a:lvl7pPr>
            <a:lvl8pPr marL="3200400" indent="0">
              <a:buNone/>
              <a:defRPr sz="900">
                <a:effectLst/>
              </a:defRPr>
            </a:lvl8pPr>
            <a:lvl9pPr marL="3657600" indent="0">
              <a:buNone/>
              <a:defRPr sz="900">
                <a:effectLst/>
              </a:defRPr>
            </a:lvl9pPr>
          </a:lstStyle>
          <a:p>
            <a:pPr lvl="0"/>
            <a:r>
              <a:rPr lang="en-US" smtClean="0">
                <a:effectLst/>
              </a:rPr>
              <a:t>Click to edit Master text styles</a:t>
            </a:r>
          </a:p>
        </p:txBody>
      </p:sp>
      <p:sp>
        <p:nvSpPr>
          <p:cNvPr id="5" name="Rectangle 4"/>
          <p:cNvSpPr>
            <a:spLocks noGrp="1" noChangeArrowheads="1"/>
          </p:cNvSpPr>
          <p:nvPr>
            <p:ph type="sldNum" sz="quarter" idx="10"/>
          </p:nvPr>
        </p:nvSpPr>
        <p:spPr>
          <a:effectLst/>
        </p:spPr>
        <p:txBody>
          <a:bodyPr/>
          <a:lstStyle>
            <a:lvl1pPr>
              <a:defRPr>
                <a:effectLst/>
              </a:defRPr>
            </a:lvl1pPr>
          </a:lstStyle>
          <a:p>
            <a:pPr>
              <a:defRPr>
                <a:effectLst/>
              </a:defRPr>
            </a:pPr>
            <a:fld id="{1E9CFBED-A8E5-4875-A197-29EC05186AAE}" type="slidenum">
              <a:rPr lang="en-US">
                <a:effectLst/>
              </a:rPr>
              <a:pPr>
                <a:defRPr>
                  <a:effectLst/>
                </a:defRPr>
              </a:pPr>
              <a:t>‹#›</a:t>
            </a:fld>
            <a:endParaRPr lang="en-US">
              <a:effectLst/>
            </a:endParaRPr>
          </a:p>
        </p:txBody>
      </p:sp>
    </p:spTree>
    <p:extLst>
      <p:ext uri="{BB962C8B-B14F-4D97-AF65-F5344CB8AC3E}">
        <p14:creationId xmlns:p14="http://schemas.microsoft.com/office/powerpoint/2010/main" val="173617658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emf"/><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pic>
        <p:nvPicPr>
          <p:cNvPr id="1026"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a:xfrm>
            <a:off x="4572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anchor="b" anchorCtr="0" compatLnSpc="1">
            <a:prstTxWarp prst="textNoShape">
              <a:avLst/>
            </a:prstTxWarp>
          </a:bodyPr>
          <a:lstStyle/>
          <a:p>
            <a:pPr lvl="0"/>
            <a:r>
              <a:rPr lang="en-US" smtClean="0">
                <a:effectLst/>
              </a:rPr>
              <a:t>Slide Title</a:t>
            </a:r>
          </a:p>
        </p:txBody>
      </p:sp>
      <p:sp>
        <p:nvSpPr>
          <p:cNvPr id="1028" name="Rectangle 3"/>
          <p:cNvSpPr>
            <a:spLocks noGrp="1" noChangeArrowheads="1"/>
          </p:cNvSpPr>
          <p:nvPr>
            <p:ph type="body" idx="1"/>
          </p:nvPr>
        </p:nvSpPr>
        <p:spPr>
          <a:xfrm>
            <a:off x="457200" y="1722438"/>
            <a:ext cx="8229600"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p>
            <a:pPr lvl="0"/>
            <a:r>
              <a:rPr lang="en-US" smtClean="0">
                <a:effectLst/>
              </a:rPr>
              <a:t>Level One Bullet</a:t>
            </a:r>
          </a:p>
          <a:p>
            <a:pPr lvl="1"/>
            <a:r>
              <a:rPr lang="en-US" smtClean="0">
                <a:effectLst/>
              </a:rPr>
              <a:t>Level Two Bullet</a:t>
            </a:r>
          </a:p>
          <a:p>
            <a:pPr lvl="2"/>
            <a:r>
              <a:rPr lang="en-US" smtClean="0">
                <a:effectLst/>
              </a:rPr>
              <a:t>Level Three Bullet</a:t>
            </a:r>
          </a:p>
          <a:p>
            <a:pPr lvl="3"/>
            <a:r>
              <a:rPr lang="en-US" smtClean="0">
                <a:effectLst/>
              </a:rPr>
              <a:t>Level Four Bullet</a:t>
            </a:r>
          </a:p>
          <a:p>
            <a:pPr lvl="4"/>
            <a:r>
              <a:rPr lang="en-US" smtClean="0">
                <a:effectLst/>
              </a:rPr>
              <a:t>Level Five Bullet</a:t>
            </a:r>
          </a:p>
          <a:p>
            <a:pPr lvl="0"/>
            <a:endParaRPr lang="en-US" smtClean="0">
              <a:effectLst/>
            </a:endParaRPr>
          </a:p>
        </p:txBody>
      </p:sp>
      <p:sp>
        <p:nvSpPr>
          <p:cNvPr id="15364" name="Rectangle 4"/>
          <p:cNvSpPr>
            <a:spLocks noGrp="1" noChangeArrowheads="1"/>
          </p:cNvSpPr>
          <p:nvPr>
            <p:ph type="sldNum" sz="quarter" idx="4"/>
          </p:nvPr>
        </p:nvSpPr>
        <p:spPr>
          <a:xfrm>
            <a:off x="6858000" y="64770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algn="r" eaLnBrk="1" hangingPunct="1">
              <a:defRPr sz="1200">
                <a:solidFill>
                  <a:schemeClr val="bg1"/>
                </a:solidFill>
                <a:effectLst/>
              </a:defRPr>
            </a:lvl1pPr>
          </a:lstStyle>
          <a:p>
            <a:pPr>
              <a:defRPr>
                <a:effectLst/>
              </a:defRPr>
            </a:pPr>
            <a:fld id="{B77CF7F7-BDBB-4F67-AA94-EC897593C3E8}" type="slidenum">
              <a:rPr lang="en-US">
                <a:effectLst/>
              </a:rPr>
              <a:pPr>
                <a:defRPr>
                  <a:effectLst/>
                </a:defRPr>
              </a:pPr>
              <a:t>‹#›</a:t>
            </a:fld>
            <a:endParaRPr lang="en-US">
              <a:effectLst/>
            </a:endParaRPr>
          </a:p>
        </p:txBody>
      </p:sp>
    </p:spTree>
  </p:cSld>
  <p:clrMap bg1="lt1" tx1="dk1" bg2="lt2" tx2="dk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hf hdr="0" ftr="0" dt="0"/>
  <p:txStyles>
    <p:titleStyle>
      <a:lvl1pPr algn="l" rtl="0" eaLnBrk="1" fontAlgn="base" hangingPunct="1">
        <a:spcBef>
          <a:spcPct val="0"/>
        </a:spcBef>
        <a:spcAft>
          <a:spcPct val="0"/>
        </a:spcAft>
        <a:defRPr sz="4000">
          <a:solidFill>
            <a:srgbClr val="4D4D4D"/>
          </a:solidFill>
          <a:effectLst/>
          <a:latin typeface="+mj-lt"/>
          <a:ea typeface="+mj-ea"/>
          <a:cs typeface="+mj-cs"/>
        </a:defRPr>
      </a:lvl1pPr>
      <a:lvl2pPr algn="ctr" rtl="0" eaLnBrk="1" fontAlgn="base" hangingPunct="1">
        <a:spcBef>
          <a:spcPct val="0"/>
        </a:spcBef>
        <a:spcAft>
          <a:spcPct val="0"/>
        </a:spcAft>
        <a:defRPr sz="4400">
          <a:solidFill>
            <a:srgbClr val="4D4D4D"/>
          </a:solidFill>
          <a:effectLst/>
          <a:latin typeface="Arial"/>
        </a:defRPr>
      </a:lvl2pPr>
      <a:lvl3pPr algn="ctr" rtl="0" eaLnBrk="1" fontAlgn="base" hangingPunct="1">
        <a:spcBef>
          <a:spcPct val="0"/>
        </a:spcBef>
        <a:spcAft>
          <a:spcPct val="0"/>
        </a:spcAft>
        <a:defRPr sz="4400">
          <a:solidFill>
            <a:srgbClr val="4D4D4D"/>
          </a:solidFill>
          <a:effectLst/>
          <a:latin typeface="Arial"/>
        </a:defRPr>
      </a:lvl3pPr>
      <a:lvl4pPr algn="ctr" rtl="0" eaLnBrk="1" fontAlgn="base" hangingPunct="1">
        <a:spcBef>
          <a:spcPct val="0"/>
        </a:spcBef>
        <a:spcAft>
          <a:spcPct val="0"/>
        </a:spcAft>
        <a:defRPr sz="4400">
          <a:solidFill>
            <a:srgbClr val="4D4D4D"/>
          </a:solidFill>
          <a:effectLst/>
          <a:latin typeface="Arial"/>
        </a:defRPr>
      </a:lvl4pPr>
      <a:lvl5pPr algn="ctr" rtl="0" eaLnBrk="1" fontAlgn="base" hangingPunct="1">
        <a:spcBef>
          <a:spcPct val="0"/>
        </a:spcBef>
        <a:spcAft>
          <a:spcPct val="0"/>
        </a:spcAft>
        <a:defRPr sz="4400">
          <a:solidFill>
            <a:srgbClr val="4D4D4D"/>
          </a:solidFill>
          <a:effectLst/>
          <a:latin typeface="Arial"/>
        </a:defRPr>
      </a:lvl5pPr>
      <a:lvl6pPr marL="457200" algn="ctr" rtl="0" eaLnBrk="1" fontAlgn="base" hangingPunct="1">
        <a:spcBef>
          <a:spcPct val="0"/>
        </a:spcBef>
        <a:spcAft>
          <a:spcPct val="0"/>
        </a:spcAft>
        <a:defRPr sz="4400">
          <a:solidFill>
            <a:srgbClr val="4D4D4D"/>
          </a:solidFill>
          <a:effectLst/>
          <a:latin typeface="Arial"/>
        </a:defRPr>
      </a:lvl6pPr>
      <a:lvl7pPr marL="914400" algn="ctr" rtl="0" eaLnBrk="1" fontAlgn="base" hangingPunct="1">
        <a:spcBef>
          <a:spcPct val="0"/>
        </a:spcBef>
        <a:spcAft>
          <a:spcPct val="0"/>
        </a:spcAft>
        <a:defRPr sz="4400">
          <a:solidFill>
            <a:srgbClr val="4D4D4D"/>
          </a:solidFill>
          <a:effectLst/>
          <a:latin typeface="Arial"/>
        </a:defRPr>
      </a:lvl7pPr>
      <a:lvl8pPr marL="1371600" algn="ctr" rtl="0" eaLnBrk="1" fontAlgn="base" hangingPunct="1">
        <a:spcBef>
          <a:spcPct val="0"/>
        </a:spcBef>
        <a:spcAft>
          <a:spcPct val="0"/>
        </a:spcAft>
        <a:defRPr sz="4400">
          <a:solidFill>
            <a:srgbClr val="4D4D4D"/>
          </a:solidFill>
          <a:effectLst/>
          <a:latin typeface="Arial"/>
        </a:defRPr>
      </a:lvl8pPr>
      <a:lvl9pPr marL="1828800" algn="ctr" rtl="0" eaLnBrk="1" fontAlgn="base" hangingPunct="1">
        <a:spcBef>
          <a:spcPct val="0"/>
        </a:spcBef>
        <a:spcAft>
          <a:spcPct val="0"/>
        </a:spcAft>
        <a:defRPr sz="4400">
          <a:solidFill>
            <a:srgbClr val="4D4D4D"/>
          </a:solidFill>
          <a:effectLst/>
          <a:latin typeface="Arial"/>
        </a:defRPr>
      </a:lvl9pPr>
    </p:titleStyle>
    <p:bodyStyle>
      <a:lvl1pPr marL="342900" indent="-3429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ea typeface="+mn-ea"/>
          <a:cs typeface="+mn-cs"/>
        </a:defRPr>
      </a:lvl1pPr>
      <a:lvl2pPr marL="798513" indent="-392113" algn="l" rtl="0" eaLnBrk="1" fontAlgn="base" hangingPunct="1">
        <a:spcBef>
          <a:spcPts val="400"/>
        </a:spcBef>
        <a:spcAft>
          <a:spcPct val="0"/>
        </a:spcAft>
        <a:buClr>
          <a:srgbClr val="FF6633"/>
        </a:buClr>
        <a:buSzPct val="75000"/>
        <a:buFont typeface="Arial" panose="020B0604020202020204" pitchFamily="34" charset="0"/>
        <a:buChar char="■"/>
        <a:defRPr sz="2800">
          <a:solidFill>
            <a:srgbClr val="4D4D4D"/>
          </a:solidFill>
          <a:effectLst/>
          <a:latin typeface="+mn-lt"/>
        </a:defRPr>
      </a:lvl2pPr>
      <a:lvl3pPr marL="1262063" indent="-406400"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3pPr>
      <a:lvl4pPr marL="1712913" indent="-392113"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4pPr>
      <a:lvl5pPr marL="2176463" indent="-4064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defRPr>
      </a:lvl5pPr>
      <a:lvl6pPr marL="2514600" indent="-228600" algn="l" rtl="0" eaLnBrk="1" fontAlgn="base" hangingPunct="1">
        <a:spcBef>
          <a:spcPct val="20000"/>
        </a:spcBef>
        <a:spcAft>
          <a:spcPct val="0"/>
        </a:spcAft>
        <a:buChar char="»"/>
        <a:defRPr sz="2000">
          <a:solidFill>
            <a:srgbClr val="4D4D4D"/>
          </a:solidFill>
          <a:effectLst/>
          <a:latin typeface="+mn-lt"/>
        </a:defRPr>
      </a:lvl6pPr>
      <a:lvl7pPr marL="2971800" indent="-228600" algn="l" rtl="0" eaLnBrk="1" fontAlgn="base" hangingPunct="1">
        <a:spcBef>
          <a:spcPct val="20000"/>
        </a:spcBef>
        <a:spcAft>
          <a:spcPct val="0"/>
        </a:spcAft>
        <a:buChar char="»"/>
        <a:defRPr sz="2000">
          <a:solidFill>
            <a:srgbClr val="4D4D4D"/>
          </a:solidFill>
          <a:effectLst/>
          <a:latin typeface="+mn-lt"/>
        </a:defRPr>
      </a:lvl7pPr>
      <a:lvl8pPr marL="3429000" indent="-228600" algn="l" rtl="0" eaLnBrk="1" fontAlgn="base" hangingPunct="1">
        <a:spcBef>
          <a:spcPct val="20000"/>
        </a:spcBef>
        <a:spcAft>
          <a:spcPct val="0"/>
        </a:spcAft>
        <a:buChar char="»"/>
        <a:defRPr sz="2000">
          <a:solidFill>
            <a:srgbClr val="4D4D4D"/>
          </a:solidFill>
          <a:effectLst/>
          <a:latin typeface="+mn-lt"/>
        </a:defRPr>
      </a:lvl8pPr>
      <a:lvl9pPr marL="3886200" indent="-228600" algn="l" rtl="0" eaLnBrk="1" fontAlgn="base" hangingPunct="1">
        <a:spcBef>
          <a:spcPct val="20000"/>
        </a:spcBef>
        <a:spcAft>
          <a:spcPct val="0"/>
        </a:spcAft>
        <a:buChar char="»"/>
        <a:defRPr sz="2000">
          <a:solidFill>
            <a:srgbClr val="4D4D4D"/>
          </a:solidFill>
          <a:effectLst/>
          <a:latin typeface="+mn-lt"/>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a:effectLst/>
      </p:grpSpPr>
      <p:sp>
        <p:nvSpPr>
          <p:cNvPr id="1027" name="Rectangle 3"/>
          <p:cNvSpPr>
            <a:spLocks noGrp="1" noChangeArrowheads="1"/>
          </p:cNvSpPr>
          <p:nvPr>
            <p:ph type="title"/>
          </p:nvPr>
        </p:nvSpPr>
        <p:spPr>
          <a:xfrm>
            <a:off x="465138" y="222250"/>
            <a:ext cx="83550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ctr" anchorCtr="0" compatLnSpc="1">
            <a:prstTxWarp prst="textNoShape">
              <a:avLst/>
            </a:prstTxWarp>
          </a:bodyPr>
          <a:lstStyle/>
          <a:p>
            <a:pPr lvl="0"/>
            <a:r>
              <a:rPr lang="en-US" smtClean="0">
                <a:effectLst/>
              </a:rPr>
              <a:t>Header</a:t>
            </a:r>
          </a:p>
        </p:txBody>
      </p:sp>
      <p:sp>
        <p:nvSpPr>
          <p:cNvPr id="1028" name="Rectangle 4"/>
          <p:cNvSpPr>
            <a:spLocks noGrp="1" noChangeArrowheads="1"/>
          </p:cNvSpPr>
          <p:nvPr>
            <p:ph type="body" idx="1"/>
          </p:nvPr>
        </p:nvSpPr>
        <p:spPr>
          <a:xfrm>
            <a:off x="465138" y="1371600"/>
            <a:ext cx="8355012"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p>
            <a:pPr lvl="0"/>
            <a:r>
              <a:rPr lang="en-US" smtClean="0">
                <a:effectLst/>
              </a:rPr>
              <a:t>Click to edit Master text styles</a:t>
            </a:r>
          </a:p>
          <a:p>
            <a:pPr lvl="1"/>
            <a:r>
              <a:rPr lang="en-US" smtClean="0">
                <a:effectLst/>
              </a:rPr>
              <a:t>Second level</a:t>
            </a:r>
          </a:p>
          <a:p>
            <a:pPr lvl="2"/>
            <a:r>
              <a:rPr lang="en-US" smtClean="0">
                <a:effectLst/>
              </a:rPr>
              <a:t>Third level</a:t>
            </a:r>
          </a:p>
          <a:p>
            <a:pPr lvl="3"/>
            <a:r>
              <a:rPr lang="en-US" smtClean="0">
                <a:effectLst/>
              </a:rPr>
              <a:t>Fourth level</a:t>
            </a:r>
          </a:p>
        </p:txBody>
      </p:sp>
      <p:pic>
        <p:nvPicPr>
          <p:cNvPr id="7" name="Picture 13" descr="BCBS cross n shield only"/>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a:xfrm>
            <a:off x="8050543" y="395990"/>
            <a:ext cx="697467" cy="365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4"/>
          <p:cNvSpPr txBox="1"/>
          <p:nvPr/>
        </p:nvSpPr>
        <p:spPr>
          <a:xfrm>
            <a:off x="8535988" y="6553200"/>
            <a:ext cx="457200" cy="200025"/>
          </a:xfrm>
          <a:prstGeom prst="rect">
            <a:avLst/>
          </a:prstGeom>
          <a:effectLst/>
        </p:spPr>
        <p:txBody>
          <a:bodyPr wrap="none"/>
          <a:lstStyle>
            <a:defPPr>
              <a:defRPr lang="en-US">
                <a:effectLst/>
              </a:defRPr>
            </a:defPPr>
            <a:lvl1pPr algn="ctr" rtl="0" fontAlgn="base">
              <a:spcBef>
                <a:spcPct val="0"/>
              </a:spcBef>
              <a:spcAft>
                <a:spcPct val="0"/>
              </a:spcAft>
              <a:defRPr sz="1300" b="1" kern="1200">
                <a:solidFill>
                  <a:srgbClr val="00B0F0"/>
                </a:solidFill>
                <a:effectLst/>
                <a:latin typeface="Arial" panose="020B0604020202020204" pitchFamily="34" charset="0"/>
                <a:ea typeface="+mn-ea"/>
                <a:cs typeface="+mn-cs"/>
              </a:defRPr>
            </a:lvl1pPr>
            <a:lvl2pPr marL="457200" algn="ctr" rtl="0" fontAlgn="base">
              <a:spcBef>
                <a:spcPct val="0"/>
              </a:spcBef>
              <a:spcAft>
                <a:spcPct val="0"/>
              </a:spcAft>
              <a:defRPr b="1" kern="1200">
                <a:solidFill>
                  <a:schemeClr val="hlink"/>
                </a:solidFill>
                <a:effectLst/>
                <a:latin typeface="Arial" panose="020B0604020202020204" pitchFamily="34" charset="0"/>
                <a:ea typeface="+mn-ea"/>
                <a:cs typeface="+mn-cs"/>
              </a:defRPr>
            </a:lvl2pPr>
            <a:lvl3pPr marL="914400" algn="ctr" rtl="0" fontAlgn="base">
              <a:spcBef>
                <a:spcPct val="0"/>
              </a:spcBef>
              <a:spcAft>
                <a:spcPct val="0"/>
              </a:spcAft>
              <a:defRPr b="1" kern="1200">
                <a:solidFill>
                  <a:schemeClr val="hlink"/>
                </a:solidFill>
                <a:effectLst/>
                <a:latin typeface="Arial" panose="020B0604020202020204" pitchFamily="34" charset="0"/>
                <a:ea typeface="+mn-ea"/>
                <a:cs typeface="+mn-cs"/>
              </a:defRPr>
            </a:lvl3pPr>
            <a:lvl4pPr marL="1371600" algn="ctr" rtl="0" fontAlgn="base">
              <a:spcBef>
                <a:spcPct val="0"/>
              </a:spcBef>
              <a:spcAft>
                <a:spcPct val="0"/>
              </a:spcAft>
              <a:defRPr b="1" kern="1200">
                <a:solidFill>
                  <a:schemeClr val="hlink"/>
                </a:solidFill>
                <a:effectLst/>
                <a:latin typeface="Arial" panose="020B0604020202020204" pitchFamily="34" charset="0"/>
                <a:ea typeface="+mn-ea"/>
                <a:cs typeface="+mn-cs"/>
              </a:defRPr>
            </a:lvl4pPr>
            <a:lvl5pPr marL="1828800" algn="ctr" rtl="0" fontAlgn="base">
              <a:spcBef>
                <a:spcPct val="0"/>
              </a:spcBef>
              <a:spcAft>
                <a:spcPct val="0"/>
              </a:spcAft>
              <a:defRPr b="1" kern="1200">
                <a:solidFill>
                  <a:schemeClr val="hlink"/>
                </a:solidFill>
                <a:effectLst/>
                <a:latin typeface="Arial" panose="020B0604020202020204" pitchFamily="34" charset="0"/>
                <a:ea typeface="+mn-ea"/>
                <a:cs typeface="+mn-cs"/>
              </a:defRPr>
            </a:lvl5pPr>
            <a:lvl6pPr marL="2286000" algn="l" defTabSz="914400" rtl="0" eaLnBrk="1" latinLnBrk="0" hangingPunct="1">
              <a:defRPr b="1" kern="1200">
                <a:solidFill>
                  <a:schemeClr val="hlink"/>
                </a:solidFill>
                <a:effectLst/>
                <a:latin typeface="Arial" panose="020B0604020202020204" pitchFamily="34" charset="0"/>
                <a:ea typeface="+mn-ea"/>
                <a:cs typeface="+mn-cs"/>
              </a:defRPr>
            </a:lvl6pPr>
            <a:lvl7pPr marL="2743200" algn="l" defTabSz="914400" rtl="0" eaLnBrk="1" latinLnBrk="0" hangingPunct="1">
              <a:defRPr b="1" kern="1200">
                <a:solidFill>
                  <a:schemeClr val="hlink"/>
                </a:solidFill>
                <a:effectLst/>
                <a:latin typeface="Arial" panose="020B0604020202020204" pitchFamily="34" charset="0"/>
                <a:ea typeface="+mn-ea"/>
                <a:cs typeface="+mn-cs"/>
              </a:defRPr>
            </a:lvl7pPr>
            <a:lvl8pPr marL="3200400" algn="l" defTabSz="914400" rtl="0" eaLnBrk="1" latinLnBrk="0" hangingPunct="1">
              <a:defRPr b="1" kern="1200">
                <a:solidFill>
                  <a:schemeClr val="hlink"/>
                </a:solidFill>
                <a:effectLst/>
                <a:latin typeface="Arial" panose="020B0604020202020204" pitchFamily="34" charset="0"/>
                <a:ea typeface="+mn-ea"/>
                <a:cs typeface="+mn-cs"/>
              </a:defRPr>
            </a:lvl8pPr>
            <a:lvl9pPr marL="3657600" algn="l" defTabSz="914400" rtl="0" eaLnBrk="1" latinLnBrk="0" hangingPunct="1">
              <a:defRPr b="1" kern="1200">
                <a:solidFill>
                  <a:schemeClr val="hlink"/>
                </a:solidFill>
                <a:effectLst/>
                <a:latin typeface="Arial" panose="020B0604020202020204" pitchFamily="34" charset="0"/>
                <a:ea typeface="+mn-ea"/>
                <a:cs typeface="+mn-cs"/>
              </a:defRPr>
            </a:lvl9pPr>
          </a:lstStyle>
          <a:p>
            <a:pPr algn="r" eaLnBrk="1" fontAlgn="auto" hangingPunct="1">
              <a:spcBef>
                <a:spcPct val="0"/>
              </a:spcBef>
              <a:spcAft>
                <a:spcPct val="0"/>
              </a:spcAft>
              <a:defRPr>
                <a:effectLst/>
              </a:defRPr>
            </a:pPr>
            <a:fld id="{E625EB53-25F1-40C8-84FB-E4ADAF402985}" type="slidenum">
              <a:rPr lang="en-US" sz="1000" kern="0" smtClean="0">
                <a:effectLst/>
              </a:rPr>
              <a:pPr algn="r" eaLnBrk="1" fontAlgn="auto" hangingPunct="1">
                <a:spcBef>
                  <a:spcPct val="0"/>
                </a:spcBef>
                <a:spcAft>
                  <a:spcPct val="0"/>
                </a:spcAft>
                <a:defRPr>
                  <a:effectLst/>
                </a:defRPr>
              </a:pPr>
              <a:t>‹#›</a:t>
            </a:fld>
            <a:endParaRPr lang="en-US" sz="1000" kern="0">
              <a:effectLst/>
            </a:endParaRPr>
          </a:p>
        </p:txBody>
      </p:sp>
    </p:spTree>
    <p:extLst>
      <p:ext uri="{BB962C8B-B14F-4D97-AF65-F5344CB8AC3E}">
        <p14:creationId xmlns:p14="http://schemas.microsoft.com/office/powerpoint/2010/main" val="4372594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6" r:id="rId4"/>
  </p:sldLayoutIdLst>
  <p:transition/>
  <p:hf hdr="0" ftr="0" dt="0"/>
  <p:txStyles>
    <p:titleStyle>
      <a:lvl1pPr algn="l" rtl="0" eaLnBrk="0" fontAlgn="base" hangingPunct="0">
        <a:spcBef>
          <a:spcPct val="0"/>
        </a:spcBef>
        <a:spcAft>
          <a:spcPct val="0"/>
        </a:spcAft>
        <a:defRPr sz="3200">
          <a:solidFill>
            <a:srgbClr val="00B0F0"/>
          </a:solidFill>
          <a:effectLst/>
          <a:latin typeface="+mj-lt"/>
          <a:ea typeface="+mj-ea"/>
          <a:cs typeface="+mj-cs"/>
        </a:defRPr>
      </a:lvl1pPr>
      <a:lvl2pPr algn="l" rtl="0" eaLnBrk="0" fontAlgn="base" hangingPunct="0">
        <a:spcBef>
          <a:spcPct val="0"/>
        </a:spcBef>
        <a:spcAft>
          <a:spcPct val="0"/>
        </a:spcAft>
        <a:defRPr sz="3600">
          <a:solidFill>
            <a:srgbClr val="2B9EED"/>
          </a:solidFill>
          <a:effectLst/>
          <a:latin typeface="Candara" pitchFamily="34" charset="0"/>
        </a:defRPr>
      </a:lvl2pPr>
      <a:lvl3pPr algn="l" rtl="0" eaLnBrk="0" fontAlgn="base" hangingPunct="0">
        <a:spcBef>
          <a:spcPct val="0"/>
        </a:spcBef>
        <a:spcAft>
          <a:spcPct val="0"/>
        </a:spcAft>
        <a:defRPr sz="3600">
          <a:solidFill>
            <a:srgbClr val="2B9EED"/>
          </a:solidFill>
          <a:effectLst/>
          <a:latin typeface="Candara" pitchFamily="34" charset="0"/>
        </a:defRPr>
      </a:lvl3pPr>
      <a:lvl4pPr algn="l" rtl="0" eaLnBrk="0" fontAlgn="base" hangingPunct="0">
        <a:spcBef>
          <a:spcPct val="0"/>
        </a:spcBef>
        <a:spcAft>
          <a:spcPct val="0"/>
        </a:spcAft>
        <a:defRPr sz="3600">
          <a:solidFill>
            <a:srgbClr val="2B9EED"/>
          </a:solidFill>
          <a:effectLst/>
          <a:latin typeface="Candara" pitchFamily="34" charset="0"/>
        </a:defRPr>
      </a:lvl4pPr>
      <a:lvl5pPr algn="l" rtl="0" eaLnBrk="0" fontAlgn="base" hangingPunct="0">
        <a:spcBef>
          <a:spcPct val="0"/>
        </a:spcBef>
        <a:spcAft>
          <a:spcPct val="0"/>
        </a:spcAft>
        <a:defRPr sz="3600">
          <a:solidFill>
            <a:srgbClr val="2B9EED"/>
          </a:solidFill>
          <a:effectLst/>
          <a:latin typeface="Candara" pitchFamily="34" charset="0"/>
        </a:defRPr>
      </a:lvl5pPr>
      <a:lvl6pPr marL="457200" algn="l" rtl="0" fontAlgn="base">
        <a:spcBef>
          <a:spcPct val="0"/>
        </a:spcBef>
        <a:spcAft>
          <a:spcPct val="0"/>
        </a:spcAft>
        <a:defRPr sz="3600">
          <a:solidFill>
            <a:srgbClr val="2B9EED"/>
          </a:solidFill>
          <a:effectLst/>
          <a:latin typeface="Candara" pitchFamily="34" charset="0"/>
        </a:defRPr>
      </a:lvl6pPr>
      <a:lvl7pPr marL="914400" algn="l" rtl="0" fontAlgn="base">
        <a:spcBef>
          <a:spcPct val="0"/>
        </a:spcBef>
        <a:spcAft>
          <a:spcPct val="0"/>
        </a:spcAft>
        <a:defRPr sz="3600">
          <a:solidFill>
            <a:srgbClr val="2B9EED"/>
          </a:solidFill>
          <a:effectLst/>
          <a:latin typeface="Candara" pitchFamily="34" charset="0"/>
        </a:defRPr>
      </a:lvl7pPr>
      <a:lvl8pPr marL="1371600" algn="l" rtl="0" fontAlgn="base">
        <a:spcBef>
          <a:spcPct val="0"/>
        </a:spcBef>
        <a:spcAft>
          <a:spcPct val="0"/>
        </a:spcAft>
        <a:defRPr sz="3600">
          <a:solidFill>
            <a:srgbClr val="2B9EED"/>
          </a:solidFill>
          <a:effectLst/>
          <a:latin typeface="Candara" pitchFamily="34" charset="0"/>
        </a:defRPr>
      </a:lvl8pPr>
      <a:lvl9pPr marL="1828800" algn="l" rtl="0" fontAlgn="base">
        <a:spcBef>
          <a:spcPct val="0"/>
        </a:spcBef>
        <a:spcAft>
          <a:spcPct val="0"/>
        </a:spcAft>
        <a:defRPr sz="3600">
          <a:solidFill>
            <a:srgbClr val="2B9EED"/>
          </a:solidFill>
          <a:effectLst/>
          <a:latin typeface="Candara" pitchFamily="34" charset="0"/>
        </a:defRPr>
      </a:lvl9pPr>
    </p:titleStyle>
    <p:bodyStyle>
      <a:lvl1pPr marL="228600" indent="-228600" algn="l" rtl="0" eaLnBrk="0" fontAlgn="base" hangingPunct="0">
        <a:spcBef>
          <a:spcPct val="60000"/>
        </a:spcBef>
        <a:spcAft>
          <a:spcPct val="10000"/>
        </a:spcAft>
        <a:buClr>
          <a:srgbClr val="0070C0"/>
        </a:buClr>
        <a:buSzPct val="125000"/>
        <a:buChar char="•"/>
        <a:defRPr sz="1600">
          <a:solidFill>
            <a:schemeClr val="tx1"/>
          </a:solidFill>
          <a:effectLst/>
          <a:latin typeface="+mn-lt"/>
          <a:ea typeface="+mn-ea"/>
          <a:cs typeface="+mn-cs"/>
        </a:defRPr>
      </a:lvl1pPr>
      <a:lvl2pPr marL="687388" indent="-228600" algn="l" rtl="0" eaLnBrk="0" fontAlgn="base" hangingPunct="0">
        <a:spcBef>
          <a:spcPct val="25000"/>
        </a:spcBef>
        <a:spcAft>
          <a:spcPct val="15000"/>
        </a:spcAft>
        <a:buFont typeface="Arial" charset="0"/>
        <a:buChar char="–"/>
        <a:defRPr sz="1200">
          <a:solidFill>
            <a:schemeClr val="tx1"/>
          </a:solidFill>
          <a:effectLst/>
          <a:latin typeface="+mn-lt"/>
        </a:defRPr>
      </a:lvl2pPr>
      <a:lvl3pPr marL="1141413" indent="-227013" algn="l" rtl="0" eaLnBrk="0" fontAlgn="base" hangingPunct="0">
        <a:spcBef>
          <a:spcPct val="20000"/>
        </a:spcBef>
        <a:spcAft>
          <a:spcPct val="0"/>
        </a:spcAft>
        <a:buClr>
          <a:schemeClr val="tx1"/>
        </a:buClr>
        <a:buChar char="•"/>
        <a:defRPr sz="1200">
          <a:solidFill>
            <a:schemeClr val="tx1"/>
          </a:solidFill>
          <a:effectLst/>
          <a:latin typeface="+mn-lt"/>
        </a:defRPr>
      </a:lvl3pPr>
      <a:lvl4pPr marL="1600200" indent="-228600" algn="l" rtl="0" eaLnBrk="0" fontAlgn="base" hangingPunct="0">
        <a:spcBef>
          <a:spcPct val="20000"/>
        </a:spcBef>
        <a:spcAft>
          <a:spcPct val="0"/>
        </a:spcAft>
        <a:buClr>
          <a:schemeClr val="bg2"/>
        </a:buClr>
        <a:buFont typeface="Arial" charset="0"/>
        <a:buChar char="–"/>
        <a:defRPr sz="1200">
          <a:solidFill>
            <a:schemeClr val="tx1"/>
          </a:solidFill>
          <a:effectLst/>
          <a:latin typeface="+mn-lt"/>
        </a:defRPr>
      </a:lvl4pPr>
      <a:lvl5pPr marL="2057400" indent="-228600" algn="l" rtl="0" eaLnBrk="0" fontAlgn="base" hangingPunct="0">
        <a:spcBef>
          <a:spcPct val="20000"/>
        </a:spcBef>
        <a:spcAft>
          <a:spcPct val="0"/>
        </a:spcAft>
        <a:buChar char="»"/>
        <a:defRPr sz="1400">
          <a:solidFill>
            <a:schemeClr val="tx1"/>
          </a:solidFill>
          <a:effectLst/>
          <a:latin typeface="+mn-lt"/>
        </a:defRPr>
      </a:lvl5pPr>
      <a:lvl6pPr marL="2514600" indent="-228600" algn="l" rtl="0" fontAlgn="base">
        <a:spcBef>
          <a:spcPct val="20000"/>
        </a:spcBef>
        <a:spcAft>
          <a:spcPct val="0"/>
        </a:spcAft>
        <a:buChar char="»"/>
        <a:defRPr sz="1400">
          <a:solidFill>
            <a:schemeClr val="tx1"/>
          </a:solidFill>
          <a:effectLst/>
          <a:latin typeface="+mn-lt"/>
        </a:defRPr>
      </a:lvl6pPr>
      <a:lvl7pPr marL="2971800" indent="-228600" algn="l" rtl="0" fontAlgn="base">
        <a:spcBef>
          <a:spcPct val="20000"/>
        </a:spcBef>
        <a:spcAft>
          <a:spcPct val="0"/>
        </a:spcAft>
        <a:buChar char="»"/>
        <a:defRPr sz="1400">
          <a:solidFill>
            <a:schemeClr val="tx1"/>
          </a:solidFill>
          <a:effectLst/>
          <a:latin typeface="+mn-lt"/>
        </a:defRPr>
      </a:lvl7pPr>
      <a:lvl8pPr marL="3429000" indent="-228600" algn="l" rtl="0" fontAlgn="base">
        <a:spcBef>
          <a:spcPct val="20000"/>
        </a:spcBef>
        <a:spcAft>
          <a:spcPct val="0"/>
        </a:spcAft>
        <a:buChar char="»"/>
        <a:defRPr sz="1400">
          <a:solidFill>
            <a:schemeClr val="tx1"/>
          </a:solidFill>
          <a:effectLst/>
          <a:latin typeface="+mn-lt"/>
        </a:defRPr>
      </a:lvl8pPr>
      <a:lvl9pPr marL="3886200" indent="-228600" algn="l" rtl="0" fontAlgn="base">
        <a:spcBef>
          <a:spcPct val="20000"/>
        </a:spcBef>
        <a:spcAft>
          <a:spcPct val="0"/>
        </a:spcAft>
        <a:buChar char="»"/>
        <a:defRPr sz="1400">
          <a:solidFill>
            <a:schemeClr val="tx1"/>
          </a:solidFill>
          <a:effectLst/>
          <a:latin typeface="+mn-lt"/>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vimeo.com/10818456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flac.com/lockelor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074" name="Rectangle 2"/>
          <p:cNvSpPr>
            <a:spLocks noGrp="1" noChangeArrowheads="1"/>
          </p:cNvSpPr>
          <p:nvPr>
            <p:ph type="ctrTitle"/>
          </p:nvPr>
        </p:nvSpPr>
        <p:spPr>
          <a:xfrm>
            <a:off x="152400" y="1828800"/>
            <a:ext cx="8839200" cy="1447800"/>
          </a:xfrm>
          <a:effectLst/>
        </p:spPr>
        <p:txBody>
          <a:bodyPr/>
          <a:lstStyle/>
          <a:p>
            <a:pPr algn="ctr" eaLnBrk="1" hangingPunct="1"/>
            <a:r>
              <a:rPr lang="en-US" dirty="0" smtClean="0">
                <a:effectLst/>
              </a:rPr>
              <a:t>2016 Open Enrollment</a:t>
            </a:r>
          </a:p>
        </p:txBody>
      </p:sp>
      <p:sp>
        <p:nvSpPr>
          <p:cNvPr id="3075" name="Text Box 4"/>
          <p:cNvSpPr txBox="1">
            <a:spLocks noChangeArrowheads="1"/>
          </p:cNvSpPr>
          <p:nvPr/>
        </p:nvSpPr>
        <p:spPr>
          <a:xfrm>
            <a:off x="0" y="3886200"/>
            <a:ext cx="8991600" cy="394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a:lnSpc>
                <a:spcPct val="120000"/>
              </a:lnSpc>
            </a:pPr>
            <a:r>
              <a:rPr lang="en-US" b="1" smtClean="0">
                <a:solidFill>
                  <a:schemeClr val="bg1"/>
                </a:solidFill>
                <a:effectLst/>
              </a:rPr>
              <a:t>Partner Benefit Highlights</a:t>
            </a:r>
            <a:endParaRPr lang="en-US" b="1">
              <a:solidFill>
                <a:schemeClr val="bg1"/>
              </a:solidFill>
              <a:effectLst/>
            </a:endParaRPr>
          </a:p>
        </p:txBody>
      </p:sp>
      <p:sp>
        <p:nvSpPr>
          <p:cNvPr id="3076" name="Text Box 5"/>
          <p:cNvSpPr txBox="1">
            <a:spLocks noChangeArrowheads="1"/>
          </p:cNvSpPr>
          <p:nvPr/>
        </p:nvSpPr>
        <p:spPr>
          <a:xfrm>
            <a:off x="0" y="5368925"/>
            <a:ext cx="91440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algn="ctr">
              <a:lnSpc>
                <a:spcPct val="120000"/>
              </a:lnSpc>
            </a:pPr>
            <a:r>
              <a:rPr lang="en-US" b="1" dirty="0" smtClean="0">
                <a:solidFill>
                  <a:schemeClr val="bg1"/>
                </a:solidFill>
                <a:effectLst/>
              </a:rPr>
              <a:t>November 9 – 24, 2015</a:t>
            </a:r>
            <a:endParaRPr lang="en-US" dirty="0">
              <a:solidFill>
                <a:schemeClr val="bg1"/>
              </a:solidFill>
              <a:effectLs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dirty="0" smtClean="0"/>
              <a:t>Doctor on demand</a:t>
            </a:r>
            <a:endParaRPr lang="en-US" dirty="0"/>
          </a:p>
        </p:txBody>
      </p:sp>
      <p:sp>
        <p:nvSpPr>
          <p:cNvPr id="3" name="Content Placeholder 2"/>
          <p:cNvSpPr>
            <a:spLocks noGrp="1"/>
          </p:cNvSpPr>
          <p:nvPr>
            <p:ph idx="1"/>
          </p:nvPr>
        </p:nvSpPr>
        <p:spPr>
          <a:xfrm>
            <a:off x="495671" y="1646238"/>
            <a:ext cx="8229600" cy="4449762"/>
          </a:xfrm>
        </p:spPr>
        <p:txBody>
          <a:bodyPr/>
          <a:lstStyle/>
          <a:p>
            <a:pPr>
              <a:buClr>
                <a:srgbClr val="C00000"/>
              </a:buClr>
            </a:pPr>
            <a:r>
              <a:rPr lang="en-US" sz="1600" dirty="0" smtClean="0"/>
              <a:t>A next-generation video telemedicine company, offering on-demand and scheduled video consultations with US-licensed physicians, psychologists, and lactation consultants</a:t>
            </a:r>
          </a:p>
          <a:p>
            <a:pPr lvl="1">
              <a:buClr>
                <a:srgbClr val="C00000"/>
              </a:buClr>
            </a:pPr>
            <a:r>
              <a:rPr lang="en-US" sz="1600" dirty="0" smtClean="0"/>
              <a:t>Within just a few minutes, employees are able to sign up and connect to a US-licensed provider for a </a:t>
            </a:r>
            <a:r>
              <a:rPr lang="en-US" sz="1600" dirty="0" smtClean="0">
                <a:hlinkClick r:id="rId2"/>
              </a:rPr>
              <a:t>live video telemedicine visit.</a:t>
            </a:r>
            <a:r>
              <a:rPr lang="en-US" sz="1600" dirty="0" smtClean="0"/>
              <a:t> The average wait time to connect to an urgent care physician is 90 seconds</a:t>
            </a:r>
          </a:p>
          <a:p>
            <a:pPr lvl="1">
              <a:buClr>
                <a:srgbClr val="C00000"/>
              </a:buClr>
            </a:pPr>
            <a:r>
              <a:rPr lang="en-US" sz="1600" dirty="0" smtClean="0"/>
              <a:t>No PEPM charge to Locke Lord</a:t>
            </a:r>
          </a:p>
          <a:p>
            <a:pPr lvl="1">
              <a:buClr>
                <a:srgbClr val="C00000"/>
              </a:buClr>
            </a:pPr>
            <a:r>
              <a:rPr lang="en-US" sz="1600" dirty="0" smtClean="0"/>
              <a:t>No administrative, implementation, marketing or integration fees for Locke Lord</a:t>
            </a:r>
          </a:p>
          <a:p>
            <a:pPr lvl="1">
              <a:buClr>
                <a:srgbClr val="C00000"/>
              </a:buClr>
            </a:pPr>
            <a:r>
              <a:rPr lang="en-US" sz="1600" dirty="0" smtClean="0"/>
              <a:t>Costs of our video visits (starting in 2016, BCBSIL will take as a claim):</a:t>
            </a:r>
          </a:p>
          <a:p>
            <a:pPr lvl="2">
              <a:buClr>
                <a:srgbClr val="C00000"/>
              </a:buClr>
            </a:pPr>
            <a:r>
              <a:rPr lang="en-US" sz="1600" dirty="0" smtClean="0"/>
              <a:t>Primary/Urgent Care: $40 for 15 minutes</a:t>
            </a:r>
          </a:p>
          <a:p>
            <a:pPr lvl="2">
              <a:buClr>
                <a:srgbClr val="C00000"/>
              </a:buClr>
            </a:pPr>
            <a:r>
              <a:rPr lang="en-US" sz="1600" dirty="0" smtClean="0"/>
              <a:t>Behavioral/Mental Health: $50 for 25 minutes, $95 for 50 minutes </a:t>
            </a:r>
          </a:p>
          <a:p>
            <a:pPr lvl="2">
              <a:buClr>
                <a:srgbClr val="C00000"/>
              </a:buClr>
            </a:pPr>
            <a:r>
              <a:rPr lang="en-US" sz="1600" dirty="0" smtClean="0"/>
              <a:t>Lactation Consulting: $40 for 25 minutes, $70 for 50 minutes  (Unable to subsidize)</a:t>
            </a:r>
          </a:p>
          <a:p>
            <a:pPr lvl="1">
              <a:buClr>
                <a:srgbClr val="C00000"/>
              </a:buClr>
            </a:pPr>
            <a:r>
              <a:rPr lang="en-US" sz="1600" dirty="0" smtClean="0"/>
              <a:t>Common issues: cough, cold, flu, rash, pink eye, sports injury, bites, sore throat, depression, anxiety, etc.</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726" t="15978" r="47110" b="69506"/>
          <a:stretch/>
        </p:blipFill>
        <p:spPr bwMode="auto">
          <a:xfrm>
            <a:off x="5324487" y="289503"/>
            <a:ext cx="3400784" cy="115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2432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11</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609600"/>
          </a:xfrm>
          <a:effectLst/>
        </p:spPr>
        <p:txBody>
          <a:bodyPr/>
          <a:lstStyle/>
          <a:p>
            <a:r>
              <a:rPr lang="en-US" sz="2800" dirty="0" smtClean="0"/>
              <a:t>Pharmacy cost savings through drug management</a:t>
            </a:r>
            <a:endParaRPr lang="en-US" sz="2800" dirty="0"/>
          </a:p>
        </p:txBody>
      </p:sp>
      <p:sp>
        <p:nvSpPr>
          <p:cNvPr id="2" name="Content Placeholder 1"/>
          <p:cNvSpPr>
            <a:spLocks noGrp="1"/>
          </p:cNvSpPr>
          <p:nvPr>
            <p:ph idx="1"/>
          </p:nvPr>
        </p:nvSpPr>
        <p:spPr>
          <a:xfrm>
            <a:off x="457200" y="1219200"/>
            <a:ext cx="8382000" cy="5105400"/>
          </a:xfrm>
          <a:effectLst/>
        </p:spPr>
        <p:txBody>
          <a:bodyPr/>
          <a:lstStyle/>
          <a:p>
            <a:pPr marL="0" indent="0">
              <a:buNone/>
            </a:pPr>
            <a:r>
              <a:rPr lang="en-US" b="1" dirty="0">
                <a:solidFill>
                  <a:srgbClr val="0070C0"/>
                </a:solidFill>
              </a:rPr>
              <a:t>Step </a:t>
            </a:r>
            <a:r>
              <a:rPr lang="en-US" b="1" dirty="0" smtClean="0">
                <a:solidFill>
                  <a:srgbClr val="0070C0"/>
                </a:solidFill>
              </a:rPr>
              <a:t>Therapy</a:t>
            </a:r>
            <a:endParaRPr lang="en-US" b="1" dirty="0">
              <a:solidFill>
                <a:srgbClr val="0070C0"/>
              </a:solidFill>
            </a:endParaRPr>
          </a:p>
          <a:p>
            <a:pPr>
              <a:buClr>
                <a:srgbClr val="C00000"/>
              </a:buClr>
            </a:pPr>
            <a:r>
              <a:rPr lang="en-US" sz="2000" dirty="0" smtClean="0"/>
              <a:t>Specialty medications only and new drug therapies</a:t>
            </a:r>
          </a:p>
          <a:p>
            <a:pPr>
              <a:buClr>
                <a:srgbClr val="C00000"/>
              </a:buClr>
            </a:pPr>
            <a:r>
              <a:rPr lang="en-US" sz="2000" dirty="0" smtClean="0"/>
              <a:t>Members will be grandfathered members if they are currently using a drug that is on the step therapy list</a:t>
            </a:r>
          </a:p>
          <a:p>
            <a:pPr marL="0" indent="0">
              <a:buClr>
                <a:srgbClr val="C00000"/>
              </a:buClr>
              <a:buNone/>
            </a:pPr>
            <a:r>
              <a:rPr lang="en-US" sz="2000" dirty="0" smtClean="0"/>
              <a:t>The goal of the program is to help both members and the plan see savings by using more cost-effective drugs, such as generics or less expensive brand name drugs, before trying the most expensive brand name drug option</a:t>
            </a:r>
          </a:p>
          <a:p>
            <a:pPr marL="0" indent="0">
              <a:buClr>
                <a:srgbClr val="C00000"/>
              </a:buClr>
              <a:buNone/>
            </a:pPr>
            <a:endParaRPr lang="en-US" sz="2000" dirty="0"/>
          </a:p>
          <a:p>
            <a:pPr marL="0" indent="0">
              <a:buClr>
                <a:srgbClr val="C00000"/>
              </a:buClr>
              <a:buNone/>
            </a:pPr>
            <a:r>
              <a:rPr lang="en-US" b="1" dirty="0">
                <a:solidFill>
                  <a:srgbClr val="0070C0"/>
                </a:solidFill>
              </a:rPr>
              <a:t>Prime Therapeutics Specialty </a:t>
            </a:r>
            <a:r>
              <a:rPr lang="en-US" b="1" dirty="0" smtClean="0">
                <a:solidFill>
                  <a:srgbClr val="0070C0"/>
                </a:solidFill>
              </a:rPr>
              <a:t>Pharmacy </a:t>
            </a:r>
          </a:p>
          <a:p>
            <a:pPr marL="0" indent="0">
              <a:buClr>
                <a:srgbClr val="C00000"/>
              </a:buClr>
              <a:buNone/>
            </a:pPr>
            <a:r>
              <a:rPr lang="en-US" dirty="0" smtClean="0"/>
              <a:t>877-627-MEDS </a:t>
            </a:r>
            <a:r>
              <a:rPr lang="en-US" dirty="0"/>
              <a:t>(6337)</a:t>
            </a:r>
            <a:endParaRPr lang="en-US" b="1" dirty="0" smtClean="0">
              <a:solidFill>
                <a:srgbClr val="0070C0"/>
              </a:solidFill>
            </a:endParaRPr>
          </a:p>
          <a:p>
            <a:pPr marL="0" indent="0">
              <a:buClr>
                <a:srgbClr val="C00000"/>
              </a:buClr>
              <a:buNone/>
            </a:pPr>
            <a:r>
              <a:rPr lang="en-US" sz="2000" dirty="0" smtClean="0"/>
              <a:t>Support for members </a:t>
            </a:r>
            <a:r>
              <a:rPr lang="en-US" sz="2000" dirty="0"/>
              <a:t>who need specialty medication </a:t>
            </a:r>
            <a:r>
              <a:rPr lang="en-US" sz="2000" dirty="0" smtClean="0"/>
              <a:t>for such conditions as cancer, Hepatitis C, Multiple Sclerosis or Rheumatoid Arthritis</a:t>
            </a:r>
            <a:endParaRPr lang="en-US" sz="2000" dirty="0"/>
          </a:p>
          <a:p>
            <a:pPr marL="0" indent="0">
              <a:buClr>
                <a:srgbClr val="C00000"/>
              </a:buClr>
              <a:buNone/>
            </a:pPr>
            <a:endParaRPr lang="en-US" sz="2000" dirty="0"/>
          </a:p>
        </p:txBody>
      </p:sp>
    </p:spTree>
    <p:extLst>
      <p:ext uri="{BB962C8B-B14F-4D97-AF65-F5344CB8AC3E}">
        <p14:creationId xmlns:p14="http://schemas.microsoft.com/office/powerpoint/2010/main" val="81440589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12</a:t>
            </a:fld>
            <a:endParaRPr lang="en-US" smtClean="0">
              <a:solidFill>
                <a:schemeClr val="bg1"/>
              </a:solidFill>
              <a:effectLst/>
            </a:endParaRPr>
          </a:p>
        </p:txBody>
      </p:sp>
      <p:sp>
        <p:nvSpPr>
          <p:cNvPr id="7" name="Rectangle 2"/>
          <p:cNvSpPr>
            <a:spLocks noGrp="1" noChangeArrowheads="1"/>
          </p:cNvSpPr>
          <p:nvPr>
            <p:ph type="title"/>
          </p:nvPr>
        </p:nvSpPr>
        <p:spPr>
          <a:xfrm>
            <a:off x="304800" y="152400"/>
            <a:ext cx="8534400" cy="914400"/>
          </a:xfrm>
          <a:effectLst/>
        </p:spPr>
        <p:txBody>
          <a:bodyPr/>
          <a:lstStyle/>
          <a:p>
            <a:r>
              <a:rPr lang="en-US" dirty="0" smtClean="0">
                <a:effectLst/>
              </a:rPr>
              <a:t>Home Delivery Prescriptions</a:t>
            </a:r>
            <a:endParaRPr lang="en-US" dirty="0">
              <a:effectLst/>
            </a:endParaRPr>
          </a:p>
        </p:txBody>
      </p:sp>
      <p:sp>
        <p:nvSpPr>
          <p:cNvPr id="8" name="Rectangle 3"/>
          <p:cNvSpPr txBox="1">
            <a:spLocks noChangeArrowheads="1"/>
          </p:cNvSpPr>
          <p:nvPr/>
        </p:nvSpPr>
        <p:spPr>
          <a:xfrm>
            <a:off x="228600" y="1371600"/>
            <a:ext cx="4335463"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lvl1pPr marL="342900" indent="-3429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ea typeface="+mn-ea"/>
                <a:cs typeface="+mn-cs"/>
              </a:defRPr>
            </a:lvl1pPr>
            <a:lvl2pPr marL="798513" indent="-392113" algn="l" rtl="0" eaLnBrk="1" fontAlgn="base" hangingPunct="1">
              <a:spcBef>
                <a:spcPts val="400"/>
              </a:spcBef>
              <a:spcAft>
                <a:spcPct val="0"/>
              </a:spcAft>
              <a:buClr>
                <a:srgbClr val="FF6633"/>
              </a:buClr>
              <a:buSzPct val="75000"/>
              <a:buFont typeface="Arial" panose="020B0604020202020204" pitchFamily="34" charset="0"/>
              <a:buChar char="■"/>
              <a:defRPr sz="2800">
                <a:solidFill>
                  <a:srgbClr val="4D4D4D"/>
                </a:solidFill>
                <a:effectLst/>
                <a:latin typeface="+mn-lt"/>
              </a:defRPr>
            </a:lvl2pPr>
            <a:lvl3pPr marL="1262063" indent="-406400"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3pPr>
            <a:lvl4pPr marL="1712913" indent="-392113" algn="l" rtl="0" eaLnBrk="1" fontAlgn="base" hangingPunct="1">
              <a:spcBef>
                <a:spcPts val="400"/>
              </a:spcBef>
              <a:spcAft>
                <a:spcPct val="0"/>
              </a:spcAft>
              <a:buClr>
                <a:srgbClr val="FF6633"/>
              </a:buClr>
              <a:buSzPct val="75000"/>
              <a:buFont typeface="Arial" panose="020B0604020202020204" pitchFamily="34" charset="0"/>
              <a:buChar char="■"/>
              <a:defRPr sz="2600">
                <a:solidFill>
                  <a:srgbClr val="4D4D4D"/>
                </a:solidFill>
                <a:effectLst/>
                <a:latin typeface="+mn-lt"/>
              </a:defRPr>
            </a:lvl4pPr>
            <a:lvl5pPr marL="2176463" indent="-406400" algn="l" rtl="0" eaLnBrk="1" fontAlgn="base" hangingPunct="1">
              <a:spcBef>
                <a:spcPts val="400"/>
              </a:spcBef>
              <a:spcAft>
                <a:spcPct val="0"/>
              </a:spcAft>
              <a:buClr>
                <a:srgbClr val="FF6633"/>
              </a:buClr>
              <a:buSzPct val="75000"/>
              <a:buFont typeface="Arial" panose="020B0604020202020204" pitchFamily="34" charset="0"/>
              <a:buChar char="■"/>
              <a:defRPr sz="2400">
                <a:solidFill>
                  <a:srgbClr val="4D4D4D"/>
                </a:solidFill>
                <a:effectLst/>
                <a:latin typeface="+mn-lt"/>
              </a:defRPr>
            </a:lvl5pPr>
            <a:lvl6pPr marL="2514600" indent="-228600" algn="l" rtl="0" eaLnBrk="1" fontAlgn="base" hangingPunct="1">
              <a:spcBef>
                <a:spcPct val="20000"/>
              </a:spcBef>
              <a:spcAft>
                <a:spcPct val="0"/>
              </a:spcAft>
              <a:buChar char="»"/>
              <a:defRPr sz="2000">
                <a:solidFill>
                  <a:srgbClr val="4D4D4D"/>
                </a:solidFill>
                <a:effectLst/>
                <a:latin typeface="+mn-lt"/>
              </a:defRPr>
            </a:lvl6pPr>
            <a:lvl7pPr marL="2971800" indent="-228600" algn="l" rtl="0" eaLnBrk="1" fontAlgn="base" hangingPunct="1">
              <a:spcBef>
                <a:spcPct val="20000"/>
              </a:spcBef>
              <a:spcAft>
                <a:spcPct val="0"/>
              </a:spcAft>
              <a:buChar char="»"/>
              <a:defRPr sz="2000">
                <a:solidFill>
                  <a:srgbClr val="4D4D4D"/>
                </a:solidFill>
                <a:effectLst/>
                <a:latin typeface="+mn-lt"/>
              </a:defRPr>
            </a:lvl7pPr>
            <a:lvl8pPr marL="3429000" indent="-228600" algn="l" rtl="0" eaLnBrk="1" fontAlgn="base" hangingPunct="1">
              <a:spcBef>
                <a:spcPct val="20000"/>
              </a:spcBef>
              <a:spcAft>
                <a:spcPct val="0"/>
              </a:spcAft>
              <a:buChar char="»"/>
              <a:defRPr sz="2000">
                <a:solidFill>
                  <a:srgbClr val="4D4D4D"/>
                </a:solidFill>
                <a:effectLst/>
                <a:latin typeface="+mn-lt"/>
              </a:defRPr>
            </a:lvl8pPr>
            <a:lvl9pPr marL="3886200" indent="-228600" algn="l" rtl="0" eaLnBrk="1" fontAlgn="base" hangingPunct="1">
              <a:spcBef>
                <a:spcPct val="20000"/>
              </a:spcBef>
              <a:spcAft>
                <a:spcPct val="0"/>
              </a:spcAft>
              <a:buChar char="»"/>
              <a:defRPr sz="2000">
                <a:solidFill>
                  <a:srgbClr val="4D4D4D"/>
                </a:solidFill>
                <a:effectLst/>
                <a:latin typeface="+mn-lt"/>
              </a:defRPr>
            </a:lvl9pPr>
          </a:lstStyle>
          <a:p>
            <a:pPr marL="0" indent="0">
              <a:spcBef>
                <a:spcPct val="77000"/>
              </a:spcBef>
              <a:buClr>
                <a:schemeClr val="hlink"/>
              </a:buClr>
              <a:buFont typeface="Arial" panose="020B0604020202020204" pitchFamily="34" charset="0"/>
              <a:buNone/>
            </a:pPr>
            <a:r>
              <a:rPr lang="en-US" sz="2000" b="1" kern="0" dirty="0" smtClean="0">
                <a:solidFill>
                  <a:srgbClr val="0070C0"/>
                </a:solidFill>
              </a:rPr>
              <a:t>Pre-register online at bcbsil.com</a:t>
            </a:r>
            <a:endParaRPr lang="en-US" sz="2000" b="1" u="sng" kern="0" dirty="0" smtClean="0">
              <a:solidFill>
                <a:srgbClr val="0070C0"/>
              </a:solidFill>
            </a:endParaRPr>
          </a:p>
          <a:p>
            <a:pPr>
              <a:spcBef>
                <a:spcPct val="77000"/>
              </a:spcBef>
              <a:buClr>
                <a:srgbClr val="C00000"/>
              </a:buClr>
              <a:buSzTx/>
            </a:pPr>
            <a:r>
              <a:rPr lang="en-US" sz="1800" kern="0" dirty="0" smtClean="0"/>
              <a:t>Or, call </a:t>
            </a:r>
            <a:r>
              <a:rPr lang="en-US" sz="1800" kern="0" dirty="0" err="1" smtClean="0"/>
              <a:t>PrimeMail</a:t>
            </a:r>
            <a:r>
              <a:rPr lang="en-US" sz="1800" kern="0" dirty="0" smtClean="0"/>
              <a:t> at 1-877-357-7463</a:t>
            </a:r>
            <a:br>
              <a:rPr lang="en-US" sz="1800" kern="0" dirty="0" smtClean="0"/>
            </a:br>
            <a:r>
              <a:rPr lang="en-US" sz="1800" kern="0" dirty="0" smtClean="0"/>
              <a:t>and pre-register by phone</a:t>
            </a:r>
          </a:p>
          <a:p>
            <a:pPr>
              <a:spcBef>
                <a:spcPct val="77000"/>
              </a:spcBef>
              <a:buClr>
                <a:srgbClr val="C00000"/>
              </a:buClr>
              <a:buSzTx/>
            </a:pPr>
            <a:r>
              <a:rPr lang="en-US" sz="1800" kern="0" dirty="0" smtClean="0"/>
              <a:t>Download forms for new prescriptions</a:t>
            </a:r>
            <a:br>
              <a:rPr lang="en-US" sz="1800" kern="0" dirty="0" smtClean="0"/>
            </a:br>
            <a:r>
              <a:rPr lang="en-US" sz="1800" kern="0" dirty="0" smtClean="0"/>
              <a:t>and have your physician fax directly from his or her office</a:t>
            </a:r>
          </a:p>
          <a:p>
            <a:pPr>
              <a:spcBef>
                <a:spcPct val="77000"/>
              </a:spcBef>
              <a:buClr>
                <a:srgbClr val="C00000"/>
              </a:buClr>
              <a:buSzTx/>
            </a:pPr>
            <a:r>
              <a:rPr lang="en-US" sz="1800" kern="0" dirty="0" smtClean="0"/>
              <a:t>Or, obtain new prescriptions from </a:t>
            </a:r>
            <a:br>
              <a:rPr lang="en-US" sz="1800" kern="0" dirty="0" smtClean="0"/>
            </a:br>
            <a:r>
              <a:rPr lang="en-US" sz="1800" kern="0" dirty="0" smtClean="0"/>
              <a:t>your doctor and mail them along </a:t>
            </a:r>
            <a:br>
              <a:rPr lang="en-US" sz="1800" kern="0" dirty="0" smtClean="0"/>
            </a:br>
            <a:r>
              <a:rPr lang="en-US" sz="1800" kern="0" dirty="0" smtClean="0"/>
              <a:t>with the order form to </a:t>
            </a:r>
            <a:r>
              <a:rPr lang="en-US" sz="1800" kern="0" dirty="0" err="1" smtClean="0"/>
              <a:t>PrimeMail</a:t>
            </a:r>
            <a:endParaRPr lang="en-US" sz="1800" kern="0"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rot="847194">
            <a:off x="4641641" y="2718830"/>
            <a:ext cx="3894138"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18598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13</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dirty="0" smtClean="0">
                <a:effectLst/>
              </a:rPr>
              <a:t>Partner Premiums </a:t>
            </a:r>
            <a:br>
              <a:rPr lang="en-US" dirty="0" smtClean="0">
                <a:effectLst/>
              </a:rPr>
            </a:br>
            <a:r>
              <a:rPr lang="en-US" dirty="0" smtClean="0">
                <a:effectLst/>
              </a:rPr>
              <a:t>Effective January 1, 2016</a:t>
            </a:r>
          </a:p>
        </p:txBody>
      </p:sp>
      <p:graphicFrame>
        <p:nvGraphicFramePr>
          <p:cNvPr id="4" name="Table 3"/>
          <p:cNvGraphicFramePr>
            <a:graphicFrameLocks noGrp="1"/>
          </p:cNvGraphicFramePr>
          <p:nvPr>
            <p:extLst>
              <p:ext uri="{D42A27DB-BD31-4B8C-83A1-F6EECF244321}">
                <p14:modId xmlns:p14="http://schemas.microsoft.com/office/powerpoint/2010/main" val="2405322875"/>
              </p:ext>
            </p:extLst>
          </p:nvPr>
        </p:nvGraphicFramePr>
        <p:xfrm>
          <a:off x="838200" y="2209800"/>
          <a:ext cx="6629400" cy="2343332"/>
        </p:xfrm>
        <a:graphic>
          <a:graphicData uri="http://schemas.openxmlformats.org/drawingml/2006/table">
            <a:tbl>
              <a:tblPr firstRow="1" bandRow="1">
                <a:effectLst/>
                <a:tableStyleId>{073A0DAA-6AF3-43AB-8588-CEC1D06C72B9}</a:tableStyleId>
              </a:tblPr>
              <a:tblGrid>
                <a:gridCol w="2882347"/>
                <a:gridCol w="1921565"/>
                <a:gridCol w="1825488"/>
              </a:tblGrid>
              <a:tr h="744744">
                <a:tc>
                  <a:txBody>
                    <a:bodyPr/>
                    <a:lstStyle/>
                    <a:p>
                      <a:r>
                        <a:rPr lang="en-US" sz="2000" dirty="0" smtClean="0">
                          <a:effectLst/>
                        </a:rPr>
                        <a:t>Medical</a:t>
                      </a:r>
                    </a:p>
                    <a:p>
                      <a:r>
                        <a:rPr lang="en-US" sz="2000" dirty="0" smtClean="0">
                          <a:effectLst/>
                        </a:rPr>
                        <a:t>Monthly Rates</a:t>
                      </a:r>
                      <a:endParaRPr lang="en-US" sz="20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2000" smtClean="0">
                          <a:effectLst/>
                        </a:rPr>
                        <a:t>Base Plan</a:t>
                      </a:r>
                      <a:endParaRPr lang="en-US" sz="200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2000" dirty="0" smtClean="0">
                          <a:effectLst/>
                        </a:rPr>
                        <a:t>HSA Plan</a:t>
                      </a:r>
                      <a:endParaRPr lang="en-US" sz="2000" dirty="0">
                        <a:effectLst/>
                      </a:endParaRPr>
                    </a:p>
                  </a:txBody>
                  <a:tcPr anchor="ctr">
                    <a:lnL>
                      <a:noFill/>
                    </a:lnL>
                    <a:lnR>
                      <a:noFill/>
                    </a:lnR>
                    <a:lnT>
                      <a:noFill/>
                    </a:lnT>
                    <a:lnB>
                      <a:noFill/>
                    </a:lnB>
                    <a:lnTlToBr>
                      <a:noFill/>
                    </a:lnTlToBr>
                    <a:lnBlToTr>
                      <a:noFill/>
                    </a:lnBlToTr>
                    <a:solidFill>
                      <a:srgbClr val="C00000"/>
                    </a:solidFill>
                  </a:tcPr>
                </a:tc>
              </a:tr>
              <a:tr h="403054">
                <a:tc>
                  <a:txBody>
                    <a:bodyPr/>
                    <a:lstStyle/>
                    <a:p>
                      <a:r>
                        <a:rPr lang="en-US" sz="2000" dirty="0" smtClean="0">
                          <a:effectLst/>
                        </a:rPr>
                        <a:t>Individual</a:t>
                      </a:r>
                      <a:r>
                        <a:rPr lang="en-US" sz="2000" baseline="0" dirty="0" smtClean="0">
                          <a:effectLst/>
                        </a:rPr>
                        <a:t> Only</a:t>
                      </a:r>
                      <a:endParaRPr lang="en-US" sz="2000" dirty="0">
                        <a:effectLst/>
                      </a:endParaRPr>
                    </a:p>
                  </a:txBody>
                  <a:tcPr>
                    <a:lnT>
                      <a:noFill/>
                    </a:lnT>
                  </a:tcPr>
                </a:tc>
                <a:tc>
                  <a:txBody>
                    <a:bodyPr/>
                    <a:lstStyle/>
                    <a:p>
                      <a:pPr algn="ctr" fontAlgn="b"/>
                      <a:r>
                        <a:rPr lang="en-US" sz="2000" u="none" strike="noStrike" dirty="0">
                          <a:effectLst/>
                        </a:rPr>
                        <a:t>$721.12</a:t>
                      </a:r>
                      <a:endParaRPr lang="en-US" sz="2000" b="0" i="0" u="none" strike="noStrike" dirty="0">
                        <a:solidFill>
                          <a:srgbClr val="000000"/>
                        </a:solidFill>
                        <a:effectLst/>
                        <a:latin typeface="Arial"/>
                      </a:endParaRPr>
                    </a:p>
                  </a:txBody>
                  <a:tcPr marL="6410" marR="6410" marT="6410" marB="0" anchor="ctr">
                    <a:lnT>
                      <a:noFill/>
                    </a:lnT>
                  </a:tcPr>
                </a:tc>
                <a:tc>
                  <a:txBody>
                    <a:bodyPr/>
                    <a:lstStyle/>
                    <a:p>
                      <a:pPr algn="ctr" fontAlgn="b"/>
                      <a:r>
                        <a:rPr lang="en-US" sz="2000" u="none" strike="noStrike" dirty="0">
                          <a:effectLst/>
                        </a:rPr>
                        <a:t>$610.30</a:t>
                      </a:r>
                      <a:endParaRPr lang="en-US" sz="2000" b="0" i="0" u="none" strike="noStrike" dirty="0">
                        <a:solidFill>
                          <a:srgbClr val="000000"/>
                        </a:solidFill>
                        <a:effectLst/>
                        <a:latin typeface="Arial"/>
                      </a:endParaRPr>
                    </a:p>
                  </a:txBody>
                  <a:tcPr marL="6410" marR="6410" marT="6410" marB="0" anchor="ctr">
                    <a:lnT>
                      <a:noFill/>
                    </a:lnT>
                  </a:tcPr>
                </a:tc>
              </a:tr>
              <a:tr h="376202">
                <a:tc>
                  <a:txBody>
                    <a:bodyPr/>
                    <a:lstStyle/>
                    <a:p>
                      <a:r>
                        <a:rPr lang="en-US" sz="2000" dirty="0" smtClean="0">
                          <a:effectLst/>
                        </a:rPr>
                        <a:t>Individual</a:t>
                      </a:r>
                      <a:r>
                        <a:rPr lang="en-US" sz="2000" baseline="0" dirty="0" smtClean="0">
                          <a:effectLst/>
                        </a:rPr>
                        <a:t> </a:t>
                      </a:r>
                      <a:r>
                        <a:rPr lang="en-US" sz="2000" dirty="0" smtClean="0">
                          <a:effectLst/>
                        </a:rPr>
                        <a:t>&amp; Spouse</a:t>
                      </a:r>
                      <a:endParaRPr lang="en-US" sz="2000" dirty="0">
                        <a:effectLst/>
                      </a:endParaRPr>
                    </a:p>
                  </a:txBody>
                  <a:tcPr/>
                </a:tc>
                <a:tc>
                  <a:txBody>
                    <a:bodyPr/>
                    <a:lstStyle/>
                    <a:p>
                      <a:pPr algn="ctr" fontAlgn="b"/>
                      <a:r>
                        <a:rPr lang="en-US" sz="2000" u="none" strike="noStrike" dirty="0">
                          <a:effectLst/>
                        </a:rPr>
                        <a:t>$1,391.77</a:t>
                      </a:r>
                      <a:endParaRPr lang="en-US" sz="2000" b="0" i="0" u="none" strike="noStrike" dirty="0">
                        <a:solidFill>
                          <a:srgbClr val="000000"/>
                        </a:solidFill>
                        <a:effectLst/>
                        <a:latin typeface="Arial"/>
                      </a:endParaRPr>
                    </a:p>
                  </a:txBody>
                  <a:tcPr marL="6410" marR="6410" marT="6410" marB="0" anchor="ctr"/>
                </a:tc>
                <a:tc>
                  <a:txBody>
                    <a:bodyPr/>
                    <a:lstStyle/>
                    <a:p>
                      <a:pPr algn="ctr" fontAlgn="b"/>
                      <a:r>
                        <a:rPr lang="en-US" sz="2000" u="none" strike="noStrike" dirty="0">
                          <a:effectLst/>
                        </a:rPr>
                        <a:t>$1,177.88</a:t>
                      </a:r>
                      <a:endParaRPr lang="en-US" sz="2000" b="0" i="0" u="none" strike="noStrike" dirty="0">
                        <a:solidFill>
                          <a:srgbClr val="000000"/>
                        </a:solidFill>
                        <a:effectLst/>
                        <a:latin typeface="Arial"/>
                      </a:endParaRPr>
                    </a:p>
                  </a:txBody>
                  <a:tcPr marL="6410" marR="6410" marT="6410" marB="0" anchor="ctr"/>
                </a:tc>
              </a:tr>
              <a:tr h="354148">
                <a:tc>
                  <a:txBody>
                    <a:bodyPr/>
                    <a:lstStyle/>
                    <a:p>
                      <a:r>
                        <a:rPr lang="en-US" sz="2000" dirty="0" smtClean="0">
                          <a:effectLst/>
                        </a:rPr>
                        <a:t>Individual</a:t>
                      </a:r>
                      <a:r>
                        <a:rPr lang="en-US" sz="2000" baseline="0" dirty="0" smtClean="0">
                          <a:effectLst/>
                        </a:rPr>
                        <a:t> </a:t>
                      </a:r>
                      <a:r>
                        <a:rPr lang="en-US" sz="2000" dirty="0" smtClean="0">
                          <a:effectLst/>
                        </a:rPr>
                        <a:t>&amp;</a:t>
                      </a:r>
                      <a:r>
                        <a:rPr lang="en-US" sz="2000" baseline="0" dirty="0" smtClean="0">
                          <a:effectLst/>
                        </a:rPr>
                        <a:t> Child(</a:t>
                      </a:r>
                      <a:r>
                        <a:rPr lang="en-US" sz="2000" baseline="0" dirty="0" err="1" smtClean="0">
                          <a:effectLst/>
                        </a:rPr>
                        <a:t>ren</a:t>
                      </a:r>
                      <a:r>
                        <a:rPr lang="en-US" sz="2000" baseline="0" dirty="0" smtClean="0">
                          <a:effectLst/>
                        </a:rPr>
                        <a:t>)</a:t>
                      </a:r>
                      <a:endParaRPr lang="en-US" sz="2000" dirty="0">
                        <a:effectLst/>
                      </a:endParaRPr>
                    </a:p>
                  </a:txBody>
                  <a:tcPr/>
                </a:tc>
                <a:tc>
                  <a:txBody>
                    <a:bodyPr/>
                    <a:lstStyle/>
                    <a:p>
                      <a:pPr algn="ctr" fontAlgn="b"/>
                      <a:r>
                        <a:rPr lang="en-US" sz="2000" u="none" strike="noStrike" dirty="0">
                          <a:effectLst/>
                        </a:rPr>
                        <a:t>$1,341.26</a:t>
                      </a:r>
                      <a:endParaRPr lang="en-US" sz="2000" b="0" i="0" u="none" strike="noStrike" dirty="0">
                        <a:solidFill>
                          <a:srgbClr val="000000"/>
                        </a:solidFill>
                        <a:effectLst/>
                        <a:latin typeface="Arial"/>
                      </a:endParaRPr>
                    </a:p>
                  </a:txBody>
                  <a:tcPr marL="6410" marR="6410" marT="6410" marB="0" anchor="ctr"/>
                </a:tc>
                <a:tc>
                  <a:txBody>
                    <a:bodyPr/>
                    <a:lstStyle/>
                    <a:p>
                      <a:pPr algn="ctr" fontAlgn="b"/>
                      <a:r>
                        <a:rPr lang="en-US" sz="2000" u="none" strike="noStrike" dirty="0">
                          <a:effectLst/>
                        </a:rPr>
                        <a:t>$1,135.14</a:t>
                      </a:r>
                      <a:endParaRPr lang="en-US" sz="2000" b="0" i="0" u="none" strike="noStrike" dirty="0">
                        <a:solidFill>
                          <a:srgbClr val="000000"/>
                        </a:solidFill>
                        <a:effectLst/>
                        <a:latin typeface="Arial"/>
                      </a:endParaRPr>
                    </a:p>
                  </a:txBody>
                  <a:tcPr marL="6410" marR="6410" marT="6410" marB="0" anchor="ctr"/>
                </a:tc>
              </a:tr>
              <a:tr h="403054">
                <a:tc>
                  <a:txBody>
                    <a:bodyPr/>
                    <a:lstStyle/>
                    <a:p>
                      <a:r>
                        <a:rPr lang="en-US" sz="2000" dirty="0" smtClean="0">
                          <a:effectLst/>
                        </a:rPr>
                        <a:t>Individual</a:t>
                      </a:r>
                      <a:r>
                        <a:rPr lang="en-US" sz="2000" baseline="0" dirty="0" smtClean="0">
                          <a:effectLst/>
                        </a:rPr>
                        <a:t> </a:t>
                      </a:r>
                      <a:r>
                        <a:rPr lang="en-US" sz="2000" dirty="0" smtClean="0">
                          <a:effectLst/>
                        </a:rPr>
                        <a:t>&amp; Family</a:t>
                      </a:r>
                      <a:endParaRPr lang="en-US" sz="2000" dirty="0">
                        <a:effectLst/>
                      </a:endParaRPr>
                    </a:p>
                  </a:txBody>
                  <a:tcPr/>
                </a:tc>
                <a:tc>
                  <a:txBody>
                    <a:bodyPr/>
                    <a:lstStyle/>
                    <a:p>
                      <a:pPr algn="ctr" fontAlgn="b"/>
                      <a:r>
                        <a:rPr lang="en-US" sz="2000" u="none" strike="noStrike" dirty="0">
                          <a:effectLst/>
                        </a:rPr>
                        <a:t>$2,069.61</a:t>
                      </a:r>
                      <a:endParaRPr lang="en-US" sz="2000" b="0" i="0" u="none" strike="noStrike" dirty="0">
                        <a:solidFill>
                          <a:srgbClr val="000000"/>
                        </a:solidFill>
                        <a:effectLst/>
                        <a:latin typeface="Arial"/>
                      </a:endParaRPr>
                    </a:p>
                  </a:txBody>
                  <a:tcPr marL="6410" marR="6410" marT="6410" marB="0" anchor="ctr"/>
                </a:tc>
                <a:tc>
                  <a:txBody>
                    <a:bodyPr/>
                    <a:lstStyle/>
                    <a:p>
                      <a:pPr algn="ctr" fontAlgn="b"/>
                      <a:r>
                        <a:rPr lang="en-US" sz="2000" u="none" strike="noStrike" dirty="0">
                          <a:effectLst/>
                        </a:rPr>
                        <a:t>$1,751.56</a:t>
                      </a:r>
                      <a:endParaRPr lang="en-US" sz="2000" b="0" i="0" u="none" strike="noStrike" dirty="0">
                        <a:solidFill>
                          <a:srgbClr val="000000"/>
                        </a:solidFill>
                        <a:effectLst/>
                        <a:latin typeface="Arial"/>
                      </a:endParaRPr>
                    </a:p>
                  </a:txBody>
                  <a:tcPr marL="6410" marR="6410" marT="6410" marB="0" anchor="ctr"/>
                </a:tc>
              </a:tr>
            </a:tbl>
          </a:graphicData>
        </a:graphic>
      </p:graphicFrame>
    </p:spTree>
    <p:extLst>
      <p:ext uri="{BB962C8B-B14F-4D97-AF65-F5344CB8AC3E}">
        <p14:creationId xmlns:p14="http://schemas.microsoft.com/office/powerpoint/2010/main" val="27197901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ctrTitle"/>
          </p:nvPr>
        </p:nvSpPr>
        <p:spPr>
          <a:effectLst/>
        </p:spPr>
        <p:txBody>
          <a:bodyPr>
            <a:normAutofit/>
          </a:bodyPr>
          <a:lstStyle/>
          <a:p>
            <a:r>
              <a:rPr lang="en-US" smtClean="0">
                <a:effectLst/>
              </a:rPr>
              <a:t>Online Tools, Resources and Programs </a:t>
            </a:r>
            <a:endParaRPr lang="en-US" sz="1600" baseline="100000">
              <a:effectLst/>
            </a:endParaRPr>
          </a:p>
        </p:txBody>
      </p:sp>
    </p:spTree>
    <p:extLst>
      <p:ext uri="{BB962C8B-B14F-4D97-AF65-F5344CB8AC3E}">
        <p14:creationId xmlns:p14="http://schemas.microsoft.com/office/powerpoint/2010/main" val="8324346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grpSp>
        <p:nvGrpSpPr>
          <p:cNvPr id="4" name="Group 3"/>
          <p:cNvGrpSpPr/>
          <p:nvPr/>
        </p:nvGrpSpPr>
        <p:grpSpPr>
          <a:xfrm>
            <a:off x="228600" y="1045929"/>
            <a:ext cx="5416163" cy="5354871"/>
            <a:chOff x="228600" y="1045929"/>
            <a:chExt cx="5416163" cy="5354871"/>
          </a:xfrm>
          <a:effectLst/>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rcRect b="2618"/>
            <a:stretch>
              <a:fillRect/>
            </a:stretch>
          </p:blipFill>
          <p:spPr>
            <a:xfrm>
              <a:off x="228600" y="1045929"/>
              <a:ext cx="5416163" cy="5354871"/>
            </a:xfrm>
            <a:prstGeom prst="rect">
              <a:avLst/>
            </a:prstGeom>
            <a:effectLst/>
          </p:spPr>
        </p:pic>
        <p:pic>
          <p:nvPicPr>
            <p:cNvPr id="43" name="Picture 42"/>
            <p:cNvPicPr>
              <a:picLocks noChangeAspect="1"/>
            </p:cNvPicPr>
            <p:nvPr/>
          </p:nvPicPr>
          <p:blipFill>
            <a:blip r:embed="rId3">
              <a:extLst>
                <a:ext uri="{28A0092B-C50C-407E-A947-70E740481C1C}">
                  <a14:useLocalDpi xmlns:a14="http://schemas.microsoft.com/office/drawing/2010/main" val="0"/>
                </a:ext>
              </a:extLst>
            </a:blip>
            <a:srcRect l="18158" t="9302" r="72697" b="87969"/>
            <a:stretch>
              <a:fillRect/>
            </a:stretch>
          </p:blipFill>
          <p:spPr>
            <a:xfrm>
              <a:off x="819152" y="1557339"/>
              <a:ext cx="495300" cy="150018"/>
            </a:xfrm>
            <a:prstGeom prst="rect">
              <a:avLst/>
            </a:prstGeom>
            <a:effectLst/>
          </p:spPr>
        </p:pic>
      </p:grpSp>
      <p:sp>
        <p:nvSpPr>
          <p:cNvPr id="12290" name="Rectangle 2"/>
          <p:cNvSpPr>
            <a:spLocks noGrp="1" noChangeArrowheads="1"/>
          </p:cNvSpPr>
          <p:nvPr>
            <p:ph type="title"/>
          </p:nvPr>
        </p:nvSpPr>
        <p:spPr>
          <a:effectLst/>
        </p:spPr>
        <p:txBody>
          <a:bodyPr/>
          <a:lstStyle/>
          <a:p>
            <a:r>
              <a:rPr lang="en-US" smtClean="0">
                <a:effectLst/>
              </a:rPr>
              <a:t>Register for Blue Access for Members</a:t>
            </a:r>
            <a:r>
              <a:rPr lang="en-US" sz="1800" baseline="80000" smtClean="0">
                <a:effectLst/>
              </a:rPr>
              <a:t>SM</a:t>
            </a:r>
            <a:endParaRPr lang="en-US" baseline="80000">
              <a:effectLst/>
            </a:endParaRPr>
          </a:p>
        </p:txBody>
      </p:sp>
      <p:sp>
        <p:nvSpPr>
          <p:cNvPr id="30" name="Slide Number Placeholder 5"/>
          <p:cNvSpPr>
            <a:spLocks noGrp="1"/>
          </p:cNvSpPr>
          <p:nvPr>
            <p:ph type="sldNum" sz="quarter" idx="4294967295"/>
          </p:nvPr>
        </p:nvSpPr>
        <p:spPr>
          <a:xfrm>
            <a:off x="6871252" y="6477000"/>
            <a:ext cx="2133600" cy="244475"/>
          </a:xfrm>
          <a:prstGeom prst="rect">
            <a:avLst/>
          </a:prstGeom>
          <a:effectLst/>
        </p:spPr>
        <p:txBody>
          <a:bodyPr/>
          <a:lstStyle/>
          <a:p>
            <a:pPr defTabSz="457200" eaLnBrk="1" hangingPunct="1"/>
            <a:fld id="{41D4590F-4286-4E47-820A-28AEBC75787C}" type="slidenum">
              <a:rPr lang="en-US" smtClean="0">
                <a:solidFill>
                  <a:prstClr val="white"/>
                </a:solidFill>
                <a:effectLst/>
              </a:rPr>
              <a:pPr defTabSz="457200" eaLnBrk="1" hangingPunct="1"/>
              <a:t>15</a:t>
            </a:fld>
            <a:endParaRPr lang="en-US">
              <a:solidFill>
                <a:prstClr val="white"/>
              </a:solidFill>
              <a:effectLst/>
            </a:endParaRPr>
          </a:p>
        </p:txBody>
      </p:sp>
      <p:sp>
        <p:nvSpPr>
          <p:cNvPr id="35" name="AutoShape 8"/>
          <p:cNvSpPr>
            <a:spLocks noChangeArrowheads="1"/>
          </p:cNvSpPr>
          <p:nvPr/>
        </p:nvSpPr>
        <p:spPr>
          <a:xfrm rot="5400000" flipH="1">
            <a:off x="5698505" y="2641224"/>
            <a:ext cx="624381" cy="780208"/>
          </a:xfrm>
          <a:prstGeom prst="downArrow">
            <a:avLst>
              <a:gd name="adj1" fmla="val 61815"/>
              <a:gd name="adj2" fmla="val 62217"/>
            </a:avLst>
          </a:prstGeom>
          <a:solidFill>
            <a:srgbClr val="FF6E1D"/>
          </a:solidFill>
          <a:ln w="44450" algn="ctr">
            <a:solidFill>
              <a:srgbClr val="FFFFFF"/>
            </a:solidFill>
            <a:miter lim="800000"/>
          </a:ln>
          <a:effectLst/>
        </p:spPr>
        <p:txBody>
          <a:bodyPr vert="eaVert" anchor="ctr"/>
          <a:lstStyle/>
          <a:p>
            <a:pPr algn="r" defTabSz="457200" eaLnBrk="1" hangingPunct="1">
              <a:defRPr>
                <a:effectLst/>
              </a:defRPr>
            </a:pPr>
            <a:endParaRPr lang="en-US" sz="1600" b="1" i="1" kern="0">
              <a:solidFill>
                <a:srgbClr val="000000"/>
              </a:solidFill>
              <a:effectLst/>
              <a:latin typeface="Arial"/>
            </a:endParaRPr>
          </a:p>
        </p:txBody>
      </p:sp>
      <p:sp>
        <p:nvSpPr>
          <p:cNvPr id="36" name="AutoShape 12"/>
          <p:cNvSpPr>
            <a:spLocks noChangeArrowheads="1"/>
          </p:cNvSpPr>
          <p:nvPr/>
        </p:nvSpPr>
        <p:spPr>
          <a:xfrm>
            <a:off x="4401353" y="2802729"/>
            <a:ext cx="1143000" cy="457200"/>
          </a:xfrm>
          <a:prstGeom prst="roundRect">
            <a:avLst>
              <a:gd name="adj" fmla="val 0"/>
            </a:avLst>
          </a:prstGeom>
          <a:noFill/>
          <a:ln w="76200">
            <a:solidFill>
              <a:srgbClr val="FF6E1D"/>
            </a:solidFill>
            <a:miter lim="800000"/>
          </a:ln>
          <a:effectLst/>
          <a:extLst/>
        </p:spPr>
        <p:txBody>
          <a:bodyPr vert="horz" wrap="square" lIns="91440" tIns="91440" rIns="91440" bIns="91440" anchor="t" anchorCtr="0" compatLnSpc="1">
            <a:prstTxWarp prst="textNoShape">
              <a:avLst/>
            </a:prstTxWarp>
          </a:bodyPr>
          <a:lstStyle/>
          <a:p>
            <a:pPr defTabSz="457200" eaLnBrk="1" hangingPunct="1">
              <a:lnSpc>
                <a:spcPct val="92000"/>
              </a:lnSpc>
            </a:pPr>
            <a:r>
              <a:rPr lang="en-US" sz="1600">
                <a:solidFill>
                  <a:srgbClr val="00579E"/>
                </a:solidFill>
                <a:effectLst/>
                <a:latin typeface="Arial"/>
              </a:rPr>
              <a:t> </a:t>
            </a:r>
          </a:p>
        </p:txBody>
      </p:sp>
      <p:sp>
        <p:nvSpPr>
          <p:cNvPr id="37" name="Rectangle 36"/>
          <p:cNvSpPr>
            <a:spLocks noChangeArrowheads="1"/>
          </p:cNvSpPr>
          <p:nvPr/>
        </p:nvSpPr>
        <p:spPr>
          <a:xfrm>
            <a:off x="5317340" y="4701360"/>
            <a:ext cx="3509160" cy="1149024"/>
          </a:xfrm>
          <a:prstGeom prst="rect">
            <a:avLst/>
          </a:prstGeom>
          <a:solidFill>
            <a:srgbClr val="0070C0"/>
          </a:solidFill>
          <a:ln w="9525">
            <a:noFill/>
            <a:miter lim="800000"/>
          </a:ln>
          <a:effectLst/>
        </p:spPr>
        <p:txBody>
          <a:bodyPr wrap="square" anchor="ctr" anchorCtr="0">
            <a:noAutofit/>
          </a:bodyPr>
          <a:lstStyle/>
          <a:p>
            <a:pPr marL="171450" defTabSz="457200" eaLnBrk="1" hangingPunct="1">
              <a:spcAft>
                <a:spcPct val="25000"/>
              </a:spcAft>
              <a:defRPr>
                <a:effectLst/>
              </a:defRPr>
            </a:pPr>
            <a:r>
              <a:rPr lang="en-US" sz="1400" b="1" kern="0">
                <a:solidFill>
                  <a:prstClr val="white"/>
                </a:solidFill>
                <a:effectLst/>
                <a:latin typeface="Arial"/>
                <a:cs typeface="Arial" panose="020B0604020202020204" pitchFamily="34" charset="0"/>
              </a:rPr>
              <a:t>To register you will need </a:t>
            </a:r>
            <a:br>
              <a:rPr lang="en-US" sz="1400" b="1" kern="0">
                <a:solidFill>
                  <a:prstClr val="white"/>
                </a:solidFill>
                <a:effectLst/>
                <a:latin typeface="Arial"/>
                <a:cs typeface="Arial" panose="020B0604020202020204" pitchFamily="34" charset="0"/>
              </a:rPr>
            </a:br>
            <a:r>
              <a:rPr lang="en-US" sz="1400" b="1" kern="0">
                <a:solidFill>
                  <a:prstClr val="white"/>
                </a:solidFill>
                <a:effectLst/>
                <a:latin typeface="Arial"/>
                <a:cs typeface="Arial" panose="020B0604020202020204" pitchFamily="34" charset="0"/>
              </a:rPr>
              <a:t>your ID number </a:t>
            </a:r>
          </a:p>
          <a:p>
            <a:pPr marL="171450" defTabSz="457200" eaLnBrk="1" hangingPunct="1">
              <a:spcAft>
                <a:spcPct val="25000"/>
              </a:spcAft>
              <a:defRPr>
                <a:effectLst/>
              </a:defRPr>
            </a:pPr>
            <a:r>
              <a:rPr lang="en-US" sz="1400" b="1" kern="0">
                <a:solidFill>
                  <a:prstClr val="white"/>
                </a:solidFill>
                <a:effectLst/>
                <a:latin typeface="Arial"/>
                <a:cs typeface="Arial" panose="020B0604020202020204" pitchFamily="34" charset="0"/>
              </a:rPr>
              <a:t>(1) on the back your ID card, </a:t>
            </a:r>
            <a:r>
              <a:rPr lang="en-US" sz="1400" b="1" u="sng" kern="0">
                <a:solidFill>
                  <a:prstClr val="white"/>
                </a:solidFill>
                <a:effectLst/>
                <a:latin typeface="Arial"/>
                <a:cs typeface="Arial" panose="020B0604020202020204" pitchFamily="34" charset="0"/>
              </a:rPr>
              <a:t>OR</a:t>
            </a:r>
            <a:r>
              <a:rPr lang="en-US" sz="1400" b="1" kern="0">
                <a:solidFill>
                  <a:prstClr val="white"/>
                </a:solidFill>
                <a:effectLst/>
                <a:latin typeface="Arial"/>
                <a:cs typeface="Arial" panose="020B0604020202020204" pitchFamily="34" charset="0"/>
              </a:rPr>
              <a:t/>
            </a:r>
            <a:br>
              <a:rPr lang="en-US" sz="1400" b="1" kern="0">
                <a:solidFill>
                  <a:prstClr val="white"/>
                </a:solidFill>
                <a:effectLst/>
                <a:latin typeface="Arial"/>
                <a:cs typeface="Arial" panose="020B0604020202020204" pitchFamily="34" charset="0"/>
              </a:rPr>
            </a:br>
            <a:r>
              <a:rPr lang="en-US" sz="1400" b="1" kern="0">
                <a:solidFill>
                  <a:prstClr val="white"/>
                </a:solidFill>
                <a:effectLst/>
                <a:latin typeface="Arial"/>
                <a:cs typeface="Arial" panose="020B0604020202020204" pitchFamily="34" charset="0"/>
              </a:rPr>
              <a:t>(2) call Customer Service</a:t>
            </a:r>
          </a:p>
        </p:txBody>
      </p:sp>
      <p:grpSp>
        <p:nvGrpSpPr>
          <p:cNvPr id="38" name="Group 37"/>
          <p:cNvGrpSpPr/>
          <p:nvPr/>
        </p:nvGrpSpPr>
        <p:grpSpPr>
          <a:xfrm>
            <a:off x="4254500" y="4064000"/>
            <a:ext cx="1211106" cy="2349788"/>
            <a:chOff x="363413" y="1752600"/>
            <a:chExt cx="1005840" cy="1951530"/>
          </a:xfrm>
          <a:effectLst/>
        </p:grpSpPr>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413" y="1752600"/>
              <a:ext cx="1005840" cy="1951530"/>
            </a:xfrm>
            <a:prstGeom prst="rect">
              <a:avLst/>
            </a:prstGeom>
            <a:effectLst/>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914" y="2005017"/>
              <a:ext cx="848582" cy="1380744"/>
            </a:xfrm>
            <a:prstGeom prst="rect">
              <a:avLst/>
            </a:prstGeom>
            <a:effectLst/>
          </p:spPr>
        </p:pic>
      </p:grpSp>
      <p:sp>
        <p:nvSpPr>
          <p:cNvPr id="41" name="Rectangle 11"/>
          <p:cNvSpPr>
            <a:spLocks noChangeArrowheads="1"/>
          </p:cNvSpPr>
          <p:nvPr/>
        </p:nvSpPr>
        <p:spPr>
          <a:xfrm>
            <a:off x="6007100" y="3378652"/>
            <a:ext cx="2133600" cy="969496"/>
          </a:xfrm>
          <a:prstGeom prst="rect">
            <a:avLst/>
          </a:prstGeom>
          <a:noFill/>
          <a:ln w="9525">
            <a:noFill/>
            <a:miter lim="800000"/>
          </a:ln>
          <a:effectLst/>
        </p:spPr>
        <p:txBody>
          <a:bodyPr wrap="square">
            <a:spAutoFit/>
          </a:bodyPr>
          <a:lstStyle/>
          <a:p>
            <a:pPr defTabSz="457200" eaLnBrk="1" hangingPunct="1">
              <a:lnSpc>
                <a:spcPct val="95000"/>
              </a:lnSpc>
              <a:defRPr>
                <a:effectLst/>
              </a:defRPr>
            </a:pPr>
            <a:r>
              <a:rPr lang="en-US" sz="2000" kern="0">
                <a:solidFill>
                  <a:prstClr val="black"/>
                </a:solidFill>
                <a:effectLst/>
                <a:latin typeface="Arial"/>
                <a:cs typeface="Arial" panose="020B0604020202020204" pitchFamily="34" charset="0"/>
              </a:rPr>
              <a:t>Or click</a:t>
            </a:r>
            <a:br>
              <a:rPr lang="en-US" sz="2000" kern="0">
                <a:solidFill>
                  <a:prstClr val="black"/>
                </a:solidFill>
                <a:effectLst/>
                <a:latin typeface="Arial"/>
                <a:cs typeface="Arial" panose="020B0604020202020204" pitchFamily="34" charset="0"/>
              </a:rPr>
            </a:br>
            <a:r>
              <a:rPr lang="en-US" sz="2000" b="1" kern="0">
                <a:solidFill>
                  <a:srgbClr val="0070C0"/>
                </a:solidFill>
                <a:effectLst/>
                <a:latin typeface="Arial"/>
                <a:cs typeface="Arial" panose="020B0604020202020204" pitchFamily="34" charset="0"/>
              </a:rPr>
              <a:t>Register Now</a:t>
            </a:r>
            <a:br>
              <a:rPr lang="en-US" sz="2000" b="1" kern="0">
                <a:solidFill>
                  <a:srgbClr val="0070C0"/>
                </a:solidFill>
                <a:effectLst/>
                <a:latin typeface="Arial"/>
                <a:cs typeface="Arial" panose="020B0604020202020204" pitchFamily="34" charset="0"/>
              </a:rPr>
            </a:br>
            <a:r>
              <a:rPr lang="en-US" sz="2000" kern="0">
                <a:solidFill>
                  <a:prstClr val="black"/>
                </a:solidFill>
                <a:effectLst/>
                <a:latin typeface="Arial"/>
                <a:cs typeface="Arial" panose="020B0604020202020204" pitchFamily="34" charset="0"/>
              </a:rPr>
              <a:t>for New Users </a:t>
            </a:r>
          </a:p>
        </p:txBody>
      </p:sp>
      <p:sp>
        <p:nvSpPr>
          <p:cNvPr id="42" name="Rectangle 41"/>
          <p:cNvSpPr/>
          <p:nvPr/>
        </p:nvSpPr>
        <p:spPr>
          <a:xfrm>
            <a:off x="6007100" y="1783715"/>
            <a:ext cx="2399456" cy="969496"/>
          </a:xfrm>
          <a:prstGeom prst="rect">
            <a:avLst/>
          </a:prstGeom>
          <a:effectLst/>
        </p:spPr>
        <p:txBody>
          <a:bodyPr wrap="square">
            <a:spAutoFit/>
          </a:bodyPr>
          <a:lstStyle/>
          <a:p>
            <a:pPr defTabSz="457200" eaLnBrk="1" hangingPunct="1">
              <a:lnSpc>
                <a:spcPct val="95000"/>
              </a:lnSpc>
              <a:defRPr>
                <a:effectLst/>
              </a:defRPr>
            </a:pPr>
            <a:r>
              <a:rPr lang="en-US" sz="2000" kern="0">
                <a:solidFill>
                  <a:prstClr val="black"/>
                </a:solidFill>
                <a:effectLst/>
                <a:latin typeface="Arial"/>
                <a:cs typeface="Arial" panose="020B0604020202020204" pitchFamily="34" charset="0"/>
              </a:rPr>
              <a:t>Go to </a:t>
            </a:r>
            <a:br>
              <a:rPr lang="en-US" sz="2000" kern="0">
                <a:solidFill>
                  <a:prstClr val="black"/>
                </a:solidFill>
                <a:effectLst/>
                <a:latin typeface="Arial"/>
                <a:cs typeface="Arial" panose="020B0604020202020204" pitchFamily="34" charset="0"/>
              </a:rPr>
            </a:br>
            <a:r>
              <a:rPr lang="en-US" sz="2000" b="1" kern="0">
                <a:solidFill>
                  <a:srgbClr val="0070C0"/>
                </a:solidFill>
                <a:effectLst/>
                <a:latin typeface="Arial"/>
                <a:cs typeface="Arial" panose="020B0604020202020204" pitchFamily="34" charset="0"/>
              </a:rPr>
              <a:t>bcbsil.com </a:t>
            </a:r>
            <a:r>
              <a:rPr lang="en-US" sz="2000" kern="0">
                <a:solidFill>
                  <a:prstClr val="black"/>
                </a:solidFill>
                <a:effectLst/>
                <a:latin typeface="Arial"/>
                <a:cs typeface="Arial" panose="020B0604020202020204" pitchFamily="34" charset="0"/>
              </a:rPr>
              <a:t/>
            </a:r>
            <a:br>
              <a:rPr lang="en-US" sz="2000" kern="0">
                <a:solidFill>
                  <a:prstClr val="black"/>
                </a:solidFill>
                <a:effectLst/>
                <a:latin typeface="Arial"/>
                <a:cs typeface="Arial" panose="020B0604020202020204" pitchFamily="34" charset="0"/>
              </a:rPr>
            </a:br>
            <a:r>
              <a:rPr lang="en-US" sz="2000" kern="0">
                <a:solidFill>
                  <a:prstClr val="black"/>
                </a:solidFill>
                <a:effectLst/>
                <a:latin typeface="Arial"/>
                <a:cs typeface="Arial" panose="020B0604020202020204" pitchFamily="34" charset="0"/>
              </a:rPr>
              <a:t>via web or mobile</a:t>
            </a:r>
          </a:p>
        </p:txBody>
      </p:sp>
    </p:spTree>
    <p:extLst>
      <p:ext uri="{BB962C8B-B14F-4D97-AF65-F5344CB8AC3E}">
        <p14:creationId xmlns:p14="http://schemas.microsoft.com/office/powerpoint/2010/main" val="362059748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Title 1"/>
          <p:cNvSpPr>
            <a:spLocks noGrp="1"/>
          </p:cNvSpPr>
          <p:nvPr>
            <p:ph type="title"/>
          </p:nvPr>
        </p:nvSpPr>
        <p:spPr>
          <a:effectLst/>
        </p:spPr>
        <p:txBody>
          <a:bodyPr/>
          <a:lstStyle/>
          <a:p>
            <a:r>
              <a:rPr lang="en-US" smtClean="0">
                <a:effectLst/>
              </a:rPr>
              <a:t>How to Find a Provider </a:t>
            </a:r>
            <a:endParaRPr lang="en-US">
              <a:effectLst/>
            </a:endParaRPr>
          </a:p>
        </p:txBody>
      </p:sp>
      <p:grpSp>
        <p:nvGrpSpPr>
          <p:cNvPr id="3" name="Group 2"/>
          <p:cNvGrpSpPr/>
          <p:nvPr/>
        </p:nvGrpSpPr>
        <p:grpSpPr>
          <a:xfrm>
            <a:off x="3302363" y="1259117"/>
            <a:ext cx="2971988" cy="4923480"/>
            <a:chOff x="3302363" y="1676514"/>
            <a:chExt cx="2971988" cy="4923480"/>
          </a:xfrm>
          <a:effectLst/>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302363" y="4009806"/>
              <a:ext cx="2971987" cy="2590188"/>
            </a:xfrm>
            <a:prstGeom prst="rect">
              <a:avLst/>
            </a:prstGeom>
            <a:effectLst/>
          </p:spPr>
        </p:pic>
        <p:grpSp>
          <p:nvGrpSpPr>
            <p:cNvPr id="5" name="Group 5"/>
            <p:cNvGrpSpPr/>
            <p:nvPr/>
          </p:nvGrpSpPr>
          <p:grpSpPr>
            <a:xfrm>
              <a:off x="3302364" y="1676514"/>
              <a:ext cx="2971987" cy="2239963"/>
              <a:chOff x="1429" y="1937"/>
              <a:chExt cx="2523" cy="1411"/>
            </a:xfrm>
            <a:effectLst/>
          </p:grpSpPr>
          <p:sp>
            <p:nvSpPr>
              <p:cNvPr id="6" name="AutoShape 6"/>
              <p:cNvSpPr>
                <a:spLocks noChangeArrowheads="1"/>
              </p:cNvSpPr>
              <p:nvPr/>
            </p:nvSpPr>
            <p:spPr>
              <a:xfrm>
                <a:off x="1429" y="1937"/>
                <a:ext cx="2523" cy="1411"/>
              </a:xfrm>
              <a:prstGeom prst="roundRect">
                <a:avLst>
                  <a:gd name="adj" fmla="val 0"/>
                </a:avLst>
              </a:prstGeom>
              <a:solidFill>
                <a:schemeClr val="accent4"/>
              </a:solidFill>
              <a:ln w="19050" algn="ctr">
                <a:noFill/>
                <a:round/>
              </a:ln>
              <a:effectLst/>
              <a:extLst/>
            </p:spPr>
            <p:txBody>
              <a:bodyPr wrap="none" anchor="ctr"/>
              <a:lstStyle/>
              <a:p>
                <a:pPr defTabSz="457200" eaLnBrk="1" hangingPunct="1"/>
                <a:endParaRPr lang="en-US">
                  <a:solidFill>
                    <a:srgbClr val="000000"/>
                  </a:solidFill>
                  <a:effectLst/>
                </a:endParaRPr>
              </a:p>
            </p:txBody>
          </p:sp>
          <p:sp>
            <p:nvSpPr>
              <p:cNvPr id="7" name="Text Box 7"/>
              <p:cNvSpPr txBox="1">
                <a:spLocks noChangeArrowheads="1"/>
              </p:cNvSpPr>
              <p:nvPr/>
            </p:nvSpPr>
            <p:spPr>
              <a:xfrm>
                <a:off x="1429" y="2041"/>
                <a:ext cx="2523" cy="1173"/>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eaLnBrk="1" hangingPunct="1">
                  <a:lnSpc>
                    <a:spcPct val="95000"/>
                  </a:lnSpc>
                </a:pPr>
                <a:r>
                  <a:rPr lang="en-US">
                    <a:solidFill>
                      <a:srgbClr val="000000"/>
                    </a:solidFill>
                    <a:effectLst/>
                    <a:latin typeface="Arial" panose="020B0604020202020204" pitchFamily="34" charset="0"/>
                    <a:cs typeface="Arial" panose="020B0604020202020204" pitchFamily="34" charset="0"/>
                  </a:rPr>
                  <a:t>Call Customer Service on the back of your ID card</a:t>
                </a:r>
                <a:br>
                  <a:rPr lang="en-US">
                    <a:solidFill>
                      <a:srgbClr val="000000"/>
                    </a:solidFill>
                    <a:effectLst/>
                    <a:latin typeface="Arial" panose="020B0604020202020204" pitchFamily="34" charset="0"/>
                    <a:cs typeface="Arial" panose="020B0604020202020204" pitchFamily="34" charset="0"/>
                  </a:rPr>
                </a:br>
                <a:r>
                  <a:rPr lang="en-US" sz="2200" b="1" smtClean="0">
                    <a:solidFill>
                      <a:srgbClr val="FFFFFF"/>
                    </a:solidFill>
                    <a:effectLst/>
                    <a:latin typeface="Arial" panose="020B0604020202020204" pitchFamily="34" charset="0"/>
                    <a:cs typeface="Arial" panose="020B0604020202020204" pitchFamily="34" charset="0"/>
                  </a:rPr>
                  <a:t>888-979-4516</a:t>
                </a:r>
                <a:endParaRPr lang="en-US" sz="2200" b="1">
                  <a:solidFill>
                    <a:srgbClr val="FFFFFF"/>
                  </a:solidFill>
                  <a:effectLst/>
                  <a:latin typeface="Arial" panose="020B0604020202020204" pitchFamily="34" charset="0"/>
                  <a:cs typeface="Arial" panose="020B0604020202020204" pitchFamily="34" charset="0"/>
                </a:endParaRPr>
              </a:p>
              <a:p>
                <a:pPr algn="ctr" defTabSz="457200" eaLnBrk="1" hangingPunct="1">
                  <a:lnSpc>
                    <a:spcPct val="95000"/>
                  </a:lnSpc>
                  <a:spcBef>
                    <a:spcPts val="800"/>
                  </a:spcBef>
                </a:pPr>
                <a:r>
                  <a:rPr lang="en-US">
                    <a:solidFill>
                      <a:srgbClr val="000000"/>
                    </a:solidFill>
                    <a:effectLst/>
                    <a:latin typeface="Arial" panose="020B0604020202020204" pitchFamily="34" charset="0"/>
                    <a:cs typeface="Arial" panose="020B0604020202020204" pitchFamily="34" charset="0"/>
                  </a:rPr>
                  <a:t>Call BlueCard</a:t>
                </a:r>
                <a:r>
                  <a:rPr lang="en-US" sz="900" baseline="100000">
                    <a:solidFill>
                      <a:srgbClr val="000000"/>
                    </a:solidFill>
                    <a:effectLst/>
                    <a:latin typeface="Arial" panose="020B0604020202020204" pitchFamily="34" charset="0"/>
                    <a:cs typeface="Arial" panose="020B0604020202020204" pitchFamily="34" charset="0"/>
                  </a:rPr>
                  <a:t>®</a:t>
                </a:r>
                <a:r>
                  <a:rPr lang="en-US">
                    <a:solidFill>
                      <a:srgbClr val="000000"/>
                    </a:solidFill>
                    <a:effectLst/>
                    <a:latin typeface="Arial" panose="020B0604020202020204" pitchFamily="34" charset="0"/>
                    <a:cs typeface="Arial" panose="020B0604020202020204" pitchFamily="34" charset="0"/>
                  </a:rPr>
                  <a:t> Access – available 24/7</a:t>
                </a:r>
                <a:br>
                  <a:rPr lang="en-US">
                    <a:solidFill>
                      <a:srgbClr val="000000"/>
                    </a:solidFill>
                    <a:effectLst/>
                    <a:latin typeface="Arial" panose="020B0604020202020204" pitchFamily="34" charset="0"/>
                    <a:cs typeface="Arial" panose="020B0604020202020204" pitchFamily="34" charset="0"/>
                  </a:rPr>
                </a:br>
                <a:r>
                  <a:rPr lang="en-US" sz="2000" b="1">
                    <a:solidFill>
                      <a:srgbClr val="FFFFFF"/>
                    </a:solidFill>
                    <a:effectLst/>
                    <a:latin typeface="Arial" panose="020B0604020202020204" pitchFamily="34" charset="0"/>
                    <a:cs typeface="Arial" panose="020B0604020202020204" pitchFamily="34" charset="0"/>
                  </a:rPr>
                  <a:t>800-810-BLUE (-2583)</a:t>
                </a:r>
              </a:p>
            </p:txBody>
          </p:sp>
        </p:grpSp>
      </p:grpSp>
      <p:grpSp>
        <p:nvGrpSpPr>
          <p:cNvPr id="8" name="Group 7"/>
          <p:cNvGrpSpPr/>
          <p:nvPr/>
        </p:nvGrpSpPr>
        <p:grpSpPr>
          <a:xfrm>
            <a:off x="245812" y="1259118"/>
            <a:ext cx="2971987" cy="4922845"/>
            <a:chOff x="245812" y="1676515"/>
            <a:chExt cx="2971987" cy="4922845"/>
          </a:xfrm>
          <a:effectLst/>
        </p:grpSpPr>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5812" y="1676515"/>
              <a:ext cx="2971800" cy="2587752"/>
            </a:xfrm>
            <a:prstGeom prst="rect">
              <a:avLst/>
            </a:prstGeom>
            <a:effectLst/>
          </p:spPr>
        </p:pic>
        <p:grpSp>
          <p:nvGrpSpPr>
            <p:cNvPr id="10" name="Group 5"/>
            <p:cNvGrpSpPr/>
            <p:nvPr/>
          </p:nvGrpSpPr>
          <p:grpSpPr>
            <a:xfrm>
              <a:off x="245812" y="4341933"/>
              <a:ext cx="2971987" cy="2257427"/>
              <a:chOff x="1429" y="1988"/>
              <a:chExt cx="2523" cy="1422"/>
            </a:xfrm>
            <a:effectLst/>
          </p:grpSpPr>
          <p:sp>
            <p:nvSpPr>
              <p:cNvPr id="11" name="AutoShape 6"/>
              <p:cNvSpPr>
                <a:spLocks noChangeArrowheads="1"/>
              </p:cNvSpPr>
              <p:nvPr/>
            </p:nvSpPr>
            <p:spPr>
              <a:xfrm>
                <a:off x="1429" y="1988"/>
                <a:ext cx="2523" cy="1422"/>
              </a:xfrm>
              <a:prstGeom prst="roundRect">
                <a:avLst>
                  <a:gd name="adj" fmla="val 0"/>
                </a:avLst>
              </a:prstGeom>
              <a:solidFill>
                <a:srgbClr val="00B0F0"/>
              </a:solidFill>
              <a:ln w="19050" algn="ctr">
                <a:noFill/>
                <a:round/>
              </a:ln>
              <a:effectLst/>
              <a:extLst/>
            </p:spPr>
            <p:txBody>
              <a:bodyPr wrap="none" anchor="ctr"/>
              <a:lstStyle/>
              <a:p>
                <a:pPr defTabSz="457200" eaLnBrk="1" hangingPunct="1"/>
                <a:endParaRPr lang="en-US">
                  <a:solidFill>
                    <a:srgbClr val="000000"/>
                  </a:solidFill>
                  <a:effectLst/>
                </a:endParaRPr>
              </a:p>
            </p:txBody>
          </p:sp>
          <p:sp>
            <p:nvSpPr>
              <p:cNvPr id="12" name="Text Box 7"/>
              <p:cNvSpPr txBox="1">
                <a:spLocks noChangeArrowheads="1"/>
              </p:cNvSpPr>
              <p:nvPr/>
            </p:nvSpPr>
            <p:spPr>
              <a:xfrm>
                <a:off x="1429" y="2209"/>
                <a:ext cx="2523" cy="997"/>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eaLnBrk="1" hangingPunct="1">
                  <a:lnSpc>
                    <a:spcPct val="95000"/>
                  </a:lnSpc>
                  <a:spcBef>
                    <a:spcPct val="50000"/>
                  </a:spcBef>
                </a:pPr>
                <a:r>
                  <a:rPr lang="en-US">
                    <a:solidFill>
                      <a:srgbClr val="FFFFFF"/>
                    </a:solidFill>
                    <a:effectLst/>
                    <a:latin typeface="Arial" panose="020B0604020202020204" pitchFamily="34" charset="0"/>
                    <a:cs typeface="Arial" panose="020B0604020202020204" pitchFamily="34" charset="0"/>
                  </a:rPr>
                  <a:t>From your computer OR mobile phone, log on to </a:t>
                </a:r>
                <a:r>
                  <a:rPr lang="en-US" sz="2400" b="1" smtClean="0">
                    <a:solidFill>
                      <a:srgbClr val="FFFFFF"/>
                    </a:solidFill>
                    <a:effectLst/>
                    <a:latin typeface="Arial" panose="020B0604020202020204" pitchFamily="34" charset="0"/>
                    <a:cs typeface="Arial" panose="020B0604020202020204" pitchFamily="34" charset="0"/>
                  </a:rPr>
                  <a:t>bcbsil.com</a:t>
                </a:r>
                <a:r>
                  <a:rPr lang="en-US" sz="2400">
                    <a:solidFill>
                      <a:srgbClr val="FFFFFF"/>
                    </a:solidFill>
                    <a:effectLst/>
                    <a:latin typeface="Arial" panose="020B0604020202020204" pitchFamily="34" charset="0"/>
                    <a:cs typeface="Arial" panose="020B0604020202020204" pitchFamily="34" charset="0"/>
                  </a:rPr>
                  <a:t/>
                </a:r>
                <a:br>
                  <a:rPr lang="en-US" sz="2400">
                    <a:solidFill>
                      <a:srgbClr val="FFFFFF"/>
                    </a:solidFill>
                    <a:effectLst/>
                    <a:latin typeface="Arial" panose="020B0604020202020204" pitchFamily="34" charset="0"/>
                    <a:cs typeface="Arial" panose="020B0604020202020204" pitchFamily="34" charset="0"/>
                  </a:rPr>
                </a:br>
                <a:r>
                  <a:rPr lang="en-US">
                    <a:solidFill>
                      <a:srgbClr val="FFFFFF"/>
                    </a:solidFill>
                    <a:effectLst/>
                    <a:latin typeface="Arial" panose="020B0604020202020204" pitchFamily="34" charset="0"/>
                    <a:cs typeface="Arial" panose="020B0604020202020204" pitchFamily="34" charset="0"/>
                  </a:rPr>
                  <a:t>and click on </a:t>
                </a:r>
                <a:br>
                  <a:rPr lang="en-US">
                    <a:solidFill>
                      <a:srgbClr val="FFFFFF"/>
                    </a:solidFill>
                    <a:effectLst/>
                    <a:latin typeface="Arial" panose="020B0604020202020204" pitchFamily="34" charset="0"/>
                    <a:cs typeface="Arial" panose="020B0604020202020204" pitchFamily="34" charset="0"/>
                  </a:rPr>
                </a:br>
                <a:r>
                  <a:rPr lang="en-US" sz="2400" smtClean="0">
                    <a:solidFill>
                      <a:srgbClr val="FFFFFF"/>
                    </a:solidFill>
                    <a:effectLst/>
                    <a:latin typeface="Arial" panose="020B0604020202020204" pitchFamily="34" charset="0"/>
                    <a:cs typeface="Arial" panose="020B0604020202020204" pitchFamily="34" charset="0"/>
                  </a:rPr>
                  <a:t>‘</a:t>
                </a:r>
                <a:r>
                  <a:rPr lang="en-US" sz="2400" b="1" smtClean="0">
                    <a:solidFill>
                      <a:srgbClr val="FFFFFF"/>
                    </a:solidFill>
                    <a:effectLst/>
                    <a:latin typeface="Arial" panose="020B0604020202020204" pitchFamily="34" charset="0"/>
                    <a:cs typeface="Arial" panose="020B0604020202020204" pitchFamily="34" charset="0"/>
                  </a:rPr>
                  <a:t>Provider Finder</a:t>
                </a:r>
                <a:r>
                  <a:rPr lang="en-US" sz="2400" smtClean="0">
                    <a:solidFill>
                      <a:srgbClr val="FFFFFF"/>
                    </a:solidFill>
                    <a:effectLst/>
                    <a:latin typeface="Arial" panose="020B0604020202020204" pitchFamily="34" charset="0"/>
                    <a:cs typeface="Arial" panose="020B0604020202020204" pitchFamily="34" charset="0"/>
                  </a:rPr>
                  <a:t>’</a:t>
                </a:r>
                <a:endParaRPr lang="en-US" sz="2400">
                  <a:solidFill>
                    <a:srgbClr val="FFFFFF"/>
                  </a:solidFill>
                  <a:effectLst/>
                  <a:latin typeface="Arial" panose="020B0604020202020204" pitchFamily="34" charset="0"/>
                  <a:cs typeface="Arial" panose="020B0604020202020204" pitchFamily="34" charset="0"/>
                </a:endParaRPr>
              </a:p>
            </p:txBody>
          </p:sp>
        </p:grpSp>
      </p:grpSp>
      <p:grpSp>
        <p:nvGrpSpPr>
          <p:cNvPr id="13" name="Group 12"/>
          <p:cNvGrpSpPr/>
          <p:nvPr/>
        </p:nvGrpSpPr>
        <p:grpSpPr>
          <a:xfrm>
            <a:off x="6353705" y="1259118"/>
            <a:ext cx="2514941" cy="4922846"/>
            <a:chOff x="6353705" y="1676515"/>
            <a:chExt cx="2514941" cy="4922846"/>
          </a:xfrm>
          <a:effectLst/>
        </p:grpSpPr>
        <p:grpSp>
          <p:nvGrpSpPr>
            <p:cNvPr id="14" name="Group 5"/>
            <p:cNvGrpSpPr/>
            <p:nvPr/>
          </p:nvGrpSpPr>
          <p:grpSpPr>
            <a:xfrm>
              <a:off x="6353705" y="4341934"/>
              <a:ext cx="2514941" cy="2257427"/>
              <a:chOff x="1711" y="1988"/>
              <a:chExt cx="2135" cy="1422"/>
            </a:xfrm>
            <a:effectLst/>
          </p:grpSpPr>
          <p:sp>
            <p:nvSpPr>
              <p:cNvPr id="16" name="AutoShape 6"/>
              <p:cNvSpPr>
                <a:spLocks noChangeArrowheads="1"/>
              </p:cNvSpPr>
              <p:nvPr/>
            </p:nvSpPr>
            <p:spPr>
              <a:xfrm>
                <a:off x="1711" y="1988"/>
                <a:ext cx="2135" cy="1422"/>
              </a:xfrm>
              <a:prstGeom prst="roundRect">
                <a:avLst>
                  <a:gd name="adj" fmla="val 0"/>
                </a:avLst>
              </a:prstGeom>
              <a:solidFill>
                <a:schemeClr val="accent3">
                  <a:lumMod val="75000"/>
                </a:schemeClr>
              </a:solidFill>
              <a:ln w="19050" algn="ctr">
                <a:noFill/>
                <a:round/>
              </a:ln>
              <a:effectLst/>
              <a:extLst/>
            </p:spPr>
            <p:txBody>
              <a:bodyPr wrap="none" anchor="ctr"/>
              <a:lstStyle/>
              <a:p>
                <a:pPr defTabSz="457200" eaLnBrk="1" hangingPunct="1"/>
                <a:endParaRPr lang="en-US">
                  <a:solidFill>
                    <a:srgbClr val="000000"/>
                  </a:solidFill>
                  <a:effectLst/>
                  <a:latin typeface="Arial" panose="020B0604020202020204" pitchFamily="34" charset="0"/>
                  <a:cs typeface="Arial" panose="020B0604020202020204" pitchFamily="34" charset="0"/>
                </a:endParaRPr>
              </a:p>
            </p:txBody>
          </p:sp>
          <p:sp>
            <p:nvSpPr>
              <p:cNvPr id="17" name="Text Box 7"/>
              <p:cNvSpPr txBox="1">
                <a:spLocks noChangeArrowheads="1"/>
              </p:cNvSpPr>
              <p:nvPr/>
            </p:nvSpPr>
            <p:spPr>
              <a:xfrm>
                <a:off x="1711" y="2345"/>
                <a:ext cx="2135" cy="666"/>
              </a:xfrm>
              <a:prstGeom prst="rect">
                <a:avLst/>
              </a:prstGeom>
              <a:no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eaLnBrk="1" hangingPunct="1">
                  <a:lnSpc>
                    <a:spcPct val="95000"/>
                  </a:lnSpc>
                  <a:spcBef>
                    <a:spcPct val="50000"/>
                  </a:spcBef>
                </a:pPr>
                <a:r>
                  <a:rPr lang="en-US" sz="2600" b="1">
                    <a:solidFill>
                      <a:srgbClr val="FFFFFF"/>
                    </a:solidFill>
                    <a:effectLst/>
                    <a:latin typeface="Arial" panose="020B0604020202020204" pitchFamily="34" charset="0"/>
                    <a:cs typeface="Arial" panose="020B0604020202020204" pitchFamily="34" charset="0"/>
                  </a:rPr>
                  <a:t>OR</a:t>
                </a:r>
                <a:r>
                  <a:rPr lang="en-US" sz="2200" b="1">
                    <a:solidFill>
                      <a:srgbClr val="FFFFFF"/>
                    </a:solidFill>
                    <a:effectLst/>
                    <a:latin typeface="Arial" panose="020B0604020202020204" pitchFamily="34" charset="0"/>
                    <a:cs typeface="Arial" panose="020B0604020202020204" pitchFamily="34" charset="0"/>
                  </a:rPr>
                  <a:t/>
                </a:r>
                <a:br>
                  <a:rPr lang="en-US" sz="2200" b="1">
                    <a:solidFill>
                      <a:srgbClr val="FFFFFF"/>
                    </a:solidFill>
                    <a:effectLst/>
                    <a:latin typeface="Arial" panose="020B0604020202020204" pitchFamily="34" charset="0"/>
                    <a:cs typeface="Arial" panose="020B0604020202020204" pitchFamily="34" charset="0"/>
                  </a:rPr>
                </a:br>
                <a:r>
                  <a:rPr lang="en-US" sz="2000">
                    <a:solidFill>
                      <a:srgbClr val="FFFFFF"/>
                    </a:solidFill>
                    <a:effectLst/>
                    <a:latin typeface="Arial" panose="020B0604020202020204" pitchFamily="34" charset="0"/>
                    <a:cs typeface="Arial" panose="020B0604020202020204" pitchFamily="34" charset="0"/>
                  </a:rPr>
                  <a:t>talk with your physician’s office </a:t>
                </a:r>
              </a:p>
            </p:txBody>
          </p:sp>
        </p:gr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rightnessContrast bright="5000"/>
                      </a14:imgEffect>
                    </a14:imgLayer>
                  </a14:imgProps>
                </a:ext>
                <a:ext uri="{28A0092B-C50C-407E-A947-70E740481C1C}">
                  <a14:useLocalDpi xmlns:a14="http://schemas.microsoft.com/office/drawing/2010/main"/>
                </a:ext>
              </a:extLst>
            </a:blip>
            <a:stretch>
              <a:fillRect/>
            </a:stretch>
          </p:blipFill>
          <p:spPr>
            <a:xfrm>
              <a:off x="6353706" y="1676515"/>
              <a:ext cx="2514940" cy="2587752"/>
            </a:xfrm>
            <a:prstGeom prst="rect">
              <a:avLst/>
            </a:prstGeom>
            <a:effectLst/>
          </p:spPr>
        </p:pic>
      </p:grpSp>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13207" t="6918" r="15512"/>
          <a:stretch>
            <a:fillRect/>
          </a:stretch>
        </p:blipFill>
        <p:spPr>
          <a:xfrm>
            <a:off x="245813" y="1259118"/>
            <a:ext cx="2971800" cy="2587752"/>
          </a:xfrm>
          <a:prstGeom prst="rect">
            <a:avLst/>
          </a:prstGeom>
          <a:effectLst/>
        </p:spPr>
      </p:pic>
    </p:spTree>
    <p:extLst>
      <p:ext uri="{BB962C8B-B14F-4D97-AF65-F5344CB8AC3E}">
        <p14:creationId xmlns:p14="http://schemas.microsoft.com/office/powerpoint/2010/main" val="1796885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3315" name="Title 1"/>
          <p:cNvSpPr>
            <a:spLocks noGrp="1"/>
          </p:cNvSpPr>
          <p:nvPr>
            <p:ph type="title"/>
          </p:nvPr>
        </p:nvSpPr>
        <p:spPr>
          <a:effectLst/>
        </p:spPr>
        <p:txBody>
          <a:bodyPr/>
          <a:lstStyle/>
          <a:p>
            <a:r>
              <a:rPr lang="en-US" smtClean="0">
                <a:effectLst/>
              </a:rPr>
              <a:t>BCBSIL App </a:t>
            </a:r>
            <a:endParaRPr lang="en-US">
              <a:effectLst/>
            </a:endParaRPr>
          </a:p>
        </p:txBody>
      </p:sp>
      <p:sp>
        <p:nvSpPr>
          <p:cNvPr id="25" name="Content Placeholder 4"/>
          <p:cNvSpPr txBox="1"/>
          <p:nvPr/>
        </p:nvSpPr>
        <p:spPr>
          <a:xfrm>
            <a:off x="3162300" y="1828800"/>
            <a:ext cx="5181600" cy="2819400"/>
          </a:xfrm>
          <a:prstGeom prst="rect">
            <a:avLst/>
          </a:prstGeom>
          <a:noFill/>
          <a:ln w="9525">
            <a:noFill/>
            <a:miter lim="800000"/>
          </a:ln>
          <a:effectLst/>
        </p:spPr>
        <p:txBody>
          <a:bodyPr tIns="9144"/>
          <a:lstStyle/>
          <a:p>
            <a:pPr marL="227013" lvl="1" indent="-227013" defTabSz="457200" fontAlgn="auto">
              <a:spcBef>
                <a:spcPts val="300"/>
              </a:spcBef>
              <a:spcAft>
                <a:spcPct val="0"/>
              </a:spcAft>
              <a:buClr>
                <a:srgbClr val="276EC3"/>
              </a:buClr>
              <a:buSzPct val="110000"/>
              <a:buFontTx/>
              <a:buChar char="•"/>
              <a:defRPr>
                <a:effectLst/>
              </a:defRPr>
            </a:pPr>
            <a:r>
              <a:rPr lang="en-US" smtClean="0">
                <a:solidFill>
                  <a:srgbClr val="000000"/>
                </a:solidFill>
                <a:effectLst/>
                <a:latin typeface="Arial"/>
              </a:rPr>
              <a:t>Find a doctor, hospital or urgent care facility</a:t>
            </a:r>
          </a:p>
          <a:p>
            <a:pPr marL="227013" lvl="1" indent="-227013" defTabSz="457200">
              <a:spcBef>
                <a:spcPts val="300"/>
              </a:spcBef>
              <a:buClr>
                <a:srgbClr val="276EC3"/>
              </a:buClr>
              <a:buSzPct val="110000"/>
              <a:buFontTx/>
              <a:buChar char="•"/>
              <a:defRPr>
                <a:effectLst/>
              </a:defRPr>
            </a:pPr>
            <a:r>
              <a:rPr lang="en-US">
                <a:solidFill>
                  <a:srgbClr val="000000"/>
                </a:solidFill>
                <a:effectLst/>
                <a:latin typeface="Arial"/>
              </a:rPr>
              <a:t>Search for doctors that speak Spanish</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Log in to Blue Access for Members</a:t>
            </a:r>
            <a:r>
              <a:rPr lang="en-US" sz="900" baseline="100000" smtClean="0">
                <a:solidFill>
                  <a:srgbClr val="000000"/>
                </a:solidFill>
                <a:effectLst/>
                <a:latin typeface="Arial"/>
              </a:rPr>
              <a:t>SM</a:t>
            </a:r>
            <a:endParaRPr lang="en-US" sz="900" baseline="100000">
              <a:solidFill>
                <a:srgbClr val="000000"/>
              </a:solidFill>
              <a:effectLst/>
              <a:latin typeface="Arial"/>
            </a:endParaRP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View claims and coverage details</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Create / view messages from customer service</a:t>
            </a:r>
          </a:p>
          <a:p>
            <a:pPr marL="227013" lvl="1" indent="-227013" defTabSz="457200">
              <a:spcBef>
                <a:spcPts val="500"/>
              </a:spcBef>
              <a:buClr>
                <a:srgbClr val="276EC3"/>
              </a:buClr>
              <a:buSzPct val="110000"/>
              <a:buFontTx/>
              <a:buChar char="•"/>
              <a:defRPr>
                <a:effectLst/>
              </a:defRPr>
            </a:pPr>
            <a:r>
              <a:rPr lang="en-US">
                <a:solidFill>
                  <a:srgbClr val="000000"/>
                </a:solidFill>
                <a:effectLst/>
                <a:latin typeface="Arial"/>
              </a:rPr>
              <a:t>Access or request ID cards</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Access health and wellness information</a:t>
            </a:r>
          </a:p>
          <a:p>
            <a:pPr marL="227013" lvl="1" indent="-227013" defTabSz="457200" fontAlgn="auto">
              <a:spcBef>
                <a:spcPts val="500"/>
              </a:spcBef>
              <a:spcAft>
                <a:spcPct val="0"/>
              </a:spcAft>
              <a:buClr>
                <a:srgbClr val="276EC3"/>
              </a:buClr>
              <a:buSzPct val="110000"/>
              <a:buFontTx/>
              <a:buChar char="•"/>
              <a:defRPr>
                <a:effectLst/>
              </a:defRPr>
            </a:pPr>
            <a:r>
              <a:rPr lang="en-US" smtClean="0">
                <a:solidFill>
                  <a:srgbClr val="000000"/>
                </a:solidFill>
                <a:effectLst/>
                <a:latin typeface="Arial"/>
              </a:rPr>
              <a:t>Link </a:t>
            </a:r>
            <a:r>
              <a:rPr lang="en-US">
                <a:solidFill>
                  <a:srgbClr val="000000"/>
                </a:solidFill>
                <a:effectLst/>
                <a:latin typeface="Arial"/>
              </a:rPr>
              <a:t>to map and </a:t>
            </a:r>
            <a:r>
              <a:rPr lang="en-US" smtClean="0">
                <a:solidFill>
                  <a:srgbClr val="000000"/>
                </a:solidFill>
                <a:effectLst/>
                <a:latin typeface="Arial"/>
              </a:rPr>
              <a:t>directions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3230881" y="5029200"/>
            <a:ext cx="1146018" cy="113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Content Placeholder 4"/>
          <p:cNvSpPr txBox="1"/>
          <p:nvPr/>
        </p:nvSpPr>
        <p:spPr>
          <a:xfrm>
            <a:off x="4521200" y="5349930"/>
            <a:ext cx="4191000" cy="538020"/>
          </a:xfrm>
          <a:prstGeom prst="rect">
            <a:avLst/>
          </a:prstGeom>
          <a:noFill/>
          <a:ln w="9525">
            <a:noFill/>
            <a:miter lim="800000"/>
          </a:ln>
          <a:effectLst/>
        </p:spPr>
        <p:txBody>
          <a:bodyPr tIns="9144"/>
          <a:lstStyle/>
          <a:p>
            <a:pPr marL="0" lvl="1" defTabSz="457200" fontAlgn="auto">
              <a:spcBef>
                <a:spcPts val="500"/>
              </a:spcBef>
              <a:spcAft>
                <a:spcPct val="0"/>
              </a:spcAft>
              <a:buClr>
                <a:srgbClr val="276EC3"/>
              </a:buClr>
              <a:buSzPct val="110000"/>
              <a:defRPr>
                <a:effectLst/>
              </a:defRPr>
            </a:pPr>
            <a:r>
              <a:rPr lang="en-US" sz="1550" smtClean="0">
                <a:solidFill>
                  <a:srgbClr val="000000"/>
                </a:solidFill>
                <a:effectLst/>
                <a:latin typeface="Arial"/>
              </a:rPr>
              <a:t>To download the app, go to Google Play,</a:t>
            </a:r>
            <a:br>
              <a:rPr lang="en-US" sz="1550" smtClean="0">
                <a:solidFill>
                  <a:srgbClr val="000000"/>
                </a:solidFill>
                <a:effectLst/>
                <a:latin typeface="Arial"/>
              </a:rPr>
            </a:br>
            <a:r>
              <a:rPr lang="en-US" sz="1550" smtClean="0">
                <a:solidFill>
                  <a:srgbClr val="000000"/>
                </a:solidFill>
                <a:effectLst/>
                <a:latin typeface="Arial"/>
              </a:rPr>
              <a:t>the App Store or text </a:t>
            </a:r>
            <a:r>
              <a:rPr lang="en-US" sz="1550" b="1" smtClean="0">
                <a:solidFill>
                  <a:srgbClr val="0070C0"/>
                </a:solidFill>
                <a:effectLst/>
                <a:latin typeface="Arial"/>
              </a:rPr>
              <a:t>“BCBSILAPP” </a:t>
            </a:r>
            <a:r>
              <a:rPr lang="en-US" sz="1550" smtClean="0">
                <a:solidFill>
                  <a:srgbClr val="000000"/>
                </a:solidFill>
                <a:effectLst/>
                <a:latin typeface="Arial"/>
              </a:rPr>
              <a:t>to </a:t>
            </a:r>
            <a:r>
              <a:rPr lang="en-US" sz="1550" b="1" smtClean="0">
                <a:solidFill>
                  <a:srgbClr val="0070C0"/>
                </a:solidFill>
                <a:effectLst/>
                <a:latin typeface="Arial"/>
              </a:rPr>
              <a:t>33633</a:t>
            </a:r>
            <a:endParaRPr lang="en-US" sz="1550" b="1">
              <a:solidFill>
                <a:srgbClr val="0070C0"/>
              </a:solidFill>
              <a:effectLst/>
              <a:latin typeface="Arial"/>
            </a:endParaRPr>
          </a:p>
        </p:txBody>
      </p:sp>
      <p:grpSp>
        <p:nvGrpSpPr>
          <p:cNvPr id="6" name="Group 5"/>
          <p:cNvGrpSpPr/>
          <p:nvPr/>
        </p:nvGrpSpPr>
        <p:grpSpPr>
          <a:xfrm>
            <a:off x="4584700" y="5207000"/>
            <a:ext cx="4023360" cy="800100"/>
            <a:chOff x="4737100" y="5207000"/>
            <a:chExt cx="3810000" cy="800100"/>
          </a:xfrm>
          <a:effectLst/>
        </p:grpSpPr>
        <p:cxnSp>
          <p:nvCxnSpPr>
            <p:cNvPr id="4" name="Straight Connector 3"/>
            <p:cNvCxnSpPr/>
            <p:nvPr/>
          </p:nvCxnSpPr>
          <p:spPr>
            <a:xfrm>
              <a:off x="4737100" y="5207000"/>
              <a:ext cx="3810000" cy="0"/>
            </a:xfrm>
            <a:prstGeom prst="line">
              <a:avLst/>
            </a:prstGeom>
            <a:ln>
              <a:solidFill>
                <a:srgbClr val="0070C0"/>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737100" y="6007100"/>
              <a:ext cx="3810000" cy="0"/>
            </a:xfrm>
            <a:prstGeom prst="line">
              <a:avLst/>
            </a:prstGeom>
            <a:ln>
              <a:solidFill>
                <a:srgbClr val="0070C0"/>
              </a:solidFill>
            </a:ln>
            <a:effectLst/>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344489" y="1315525"/>
            <a:ext cx="2349428" cy="4932875"/>
            <a:chOff x="344489" y="1315525"/>
            <a:chExt cx="2349428" cy="4932875"/>
          </a:xfrm>
          <a:effectLst/>
        </p:grpSpPr>
        <p:grpSp>
          <p:nvGrpSpPr>
            <p:cNvPr id="8" name="Group 7"/>
            <p:cNvGrpSpPr/>
            <p:nvPr/>
          </p:nvGrpSpPr>
          <p:grpSpPr>
            <a:xfrm>
              <a:off x="344489" y="1315525"/>
              <a:ext cx="2349428" cy="4932875"/>
              <a:chOff x="344489" y="1315525"/>
              <a:chExt cx="2349428" cy="4932875"/>
            </a:xfrm>
            <a:effectLst/>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89" y="1315525"/>
                <a:ext cx="2349428" cy="4932875"/>
              </a:xfrm>
              <a:prstGeom prst="rect">
                <a:avLst/>
              </a:prstGeom>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286" y="2022404"/>
                <a:ext cx="2020824" cy="3586963"/>
              </a:xfrm>
              <a:prstGeom prst="rect">
                <a:avLst/>
              </a:prstGeom>
              <a:effectLst/>
            </p:spPr>
          </p:pic>
        </p:grpSp>
        <p:sp>
          <p:nvSpPr>
            <p:cNvPr id="9" name="Rectangle 8"/>
            <p:cNvSpPr/>
            <p:nvPr/>
          </p:nvSpPr>
          <p:spPr>
            <a:xfrm>
              <a:off x="792960" y="2027166"/>
              <a:ext cx="273839" cy="111196"/>
            </a:xfrm>
            <a:prstGeom prst="rect">
              <a:avLst/>
            </a:prstGeom>
            <a:solidFill>
              <a:srgbClr val="0261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1" hangingPunct="1"/>
              <a:endParaRPr lang="en-US">
                <a:solidFill>
                  <a:srgbClr val="FFFFFF"/>
                </a:solidFill>
                <a:effectLst/>
              </a:endParaRPr>
            </a:p>
          </p:txBody>
        </p:sp>
      </p:grpSp>
    </p:spTree>
    <p:extLst>
      <p:ext uri="{BB962C8B-B14F-4D97-AF65-F5344CB8AC3E}">
        <p14:creationId xmlns:p14="http://schemas.microsoft.com/office/powerpoint/2010/main" val="181998741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724419" name="Rectangle 3"/>
          <p:cNvSpPr>
            <a:spLocks noChangeArrowheads="1"/>
          </p:cNvSpPr>
          <p:nvPr/>
        </p:nvSpPr>
        <p:spPr>
          <a:xfrm>
            <a:off x="587826" y="2065040"/>
            <a:ext cx="6629400" cy="290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8925" lvl="1" indent="-288925" defTabSz="457200" eaLnBrk="1" hangingPunct="1">
              <a:spcBef>
                <a:spcPct val="36000"/>
              </a:spcBef>
              <a:buClr>
                <a:srgbClr val="0070C0"/>
              </a:buClr>
              <a:buSzPct val="125000"/>
              <a:buFontTx/>
              <a:buChar char="•"/>
            </a:pPr>
            <a:r>
              <a:rPr lang="en-US">
                <a:solidFill>
                  <a:srgbClr val="000000"/>
                </a:solidFill>
                <a:effectLst/>
                <a:latin typeface="Arial" panose="020B0604020202020204" pitchFamily="34" charset="0"/>
                <a:cs typeface="Arial" panose="020B0604020202020204" pitchFamily="34" charset="0"/>
              </a:rPr>
              <a:t>Claim questions or status</a:t>
            </a:r>
          </a:p>
          <a:p>
            <a:pPr marL="288925" lvl="1" indent="-288925" defTabSz="457200" eaLnBrk="1" hangingPunct="1">
              <a:spcBef>
                <a:spcPct val="36000"/>
              </a:spcBef>
              <a:buClr>
                <a:srgbClr val="0070C0"/>
              </a:buClr>
              <a:buSzPct val="125000"/>
              <a:buFontTx/>
              <a:buChar char="•"/>
            </a:pPr>
            <a:r>
              <a:rPr lang="en-US">
                <a:solidFill>
                  <a:srgbClr val="000000"/>
                </a:solidFill>
                <a:effectLst/>
                <a:latin typeface="Arial" panose="020B0604020202020204" pitchFamily="34" charset="0"/>
                <a:cs typeface="Arial" panose="020B0604020202020204" pitchFamily="34" charset="0"/>
              </a:rPr>
              <a:t>Medical benefit coverage questions</a:t>
            </a:r>
          </a:p>
          <a:p>
            <a:pPr marL="288925" lvl="1" indent="-288925" defTabSz="457200" eaLnBrk="1" hangingPunct="1">
              <a:spcBef>
                <a:spcPct val="36000"/>
              </a:spcBef>
              <a:buClr>
                <a:srgbClr val="0070C0"/>
              </a:buClr>
              <a:buSzPct val="125000"/>
              <a:buFontTx/>
              <a:buChar char="•"/>
            </a:pPr>
            <a:r>
              <a:rPr lang="en-US">
                <a:solidFill>
                  <a:srgbClr val="000000"/>
                </a:solidFill>
                <a:effectLst/>
                <a:latin typeface="Arial" panose="020B0604020202020204" pitchFamily="34" charset="0"/>
                <a:cs typeface="Arial" panose="020B0604020202020204" pitchFamily="34" charset="0"/>
              </a:rPr>
              <a:t>Help with finding network providers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Help </a:t>
            </a:r>
            <a:r>
              <a:rPr lang="en-US">
                <a:solidFill>
                  <a:srgbClr val="000000"/>
                </a:solidFill>
                <a:effectLst/>
                <a:latin typeface="Arial" panose="020B0604020202020204" pitchFamily="34" charset="0"/>
                <a:cs typeface="Arial" panose="020B0604020202020204" pitchFamily="34" charset="0"/>
              </a:rPr>
              <a:t>with </a:t>
            </a:r>
            <a:r>
              <a:rPr lang="en-US" smtClean="0">
                <a:solidFill>
                  <a:srgbClr val="000000"/>
                </a:solidFill>
                <a:effectLst/>
                <a:latin typeface="Arial" panose="020B0604020202020204" pitchFamily="34" charset="0"/>
                <a:cs typeface="Arial" panose="020B0604020202020204" pitchFamily="34" charset="0"/>
              </a:rPr>
              <a:t>navigating </a:t>
            </a:r>
            <a:r>
              <a:rPr lang="en-US">
                <a:solidFill>
                  <a:srgbClr val="000000"/>
                </a:solidFill>
                <a:effectLst/>
                <a:latin typeface="Arial" panose="020B0604020202020204" pitchFamily="34" charset="0"/>
                <a:cs typeface="Arial" panose="020B0604020202020204" pitchFamily="34" charset="0"/>
              </a:rPr>
              <a:t>BCBSIL</a:t>
            </a:r>
            <a:r>
              <a:rPr lang="en-US" smtClean="0">
                <a:solidFill>
                  <a:srgbClr val="000000"/>
                </a:solidFill>
                <a:effectLst/>
                <a:latin typeface="Arial" panose="020B0604020202020204" pitchFamily="34" charset="0"/>
                <a:cs typeface="Arial" panose="020B0604020202020204" pitchFamily="34" charset="0"/>
              </a:rPr>
              <a:t> </a:t>
            </a:r>
            <a:r>
              <a:rPr lang="en-US">
                <a:solidFill>
                  <a:srgbClr val="000000"/>
                </a:solidFill>
                <a:effectLst/>
                <a:latin typeface="Arial" panose="020B0604020202020204" pitchFamily="34" charset="0"/>
                <a:cs typeface="Arial" panose="020B0604020202020204" pitchFamily="34" charset="0"/>
              </a:rPr>
              <a:t>online tools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ID </a:t>
            </a:r>
            <a:r>
              <a:rPr lang="en-US">
                <a:solidFill>
                  <a:srgbClr val="000000"/>
                </a:solidFill>
                <a:effectLst/>
                <a:latin typeface="Arial" panose="020B0604020202020204" pitchFamily="34" charset="0"/>
                <a:cs typeface="Arial" panose="020B0604020202020204" pitchFamily="34" charset="0"/>
              </a:rPr>
              <a:t>card requests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Health </a:t>
            </a:r>
            <a:r>
              <a:rPr lang="en-US">
                <a:solidFill>
                  <a:srgbClr val="000000"/>
                </a:solidFill>
                <a:effectLst/>
                <a:latin typeface="Arial" panose="020B0604020202020204" pitchFamily="34" charset="0"/>
                <a:cs typeface="Arial" panose="020B0604020202020204" pitchFamily="34" charset="0"/>
              </a:rPr>
              <a:t>education and </a:t>
            </a:r>
            <a:r>
              <a:rPr lang="en-US" smtClean="0">
                <a:solidFill>
                  <a:srgbClr val="000000"/>
                </a:solidFill>
                <a:effectLst/>
                <a:latin typeface="Arial" panose="020B0604020202020204" pitchFamily="34" charset="0"/>
                <a:cs typeface="Arial" panose="020B0604020202020204" pitchFamily="34" charset="0"/>
              </a:rPr>
              <a:t>transfer to</a:t>
            </a:r>
            <a:br>
              <a:rPr lang="en-US" smtClean="0">
                <a:solidFill>
                  <a:srgbClr val="000000"/>
                </a:solidFill>
                <a:effectLst/>
                <a:latin typeface="Arial" panose="020B0604020202020204" pitchFamily="34" charset="0"/>
                <a:cs typeface="Arial" panose="020B0604020202020204" pitchFamily="34" charset="0"/>
              </a:rPr>
            </a:br>
            <a:r>
              <a:rPr lang="en-US" smtClean="0">
                <a:solidFill>
                  <a:srgbClr val="000000"/>
                </a:solidFill>
                <a:effectLst/>
                <a:latin typeface="Arial" panose="020B0604020202020204" pitchFamily="34" charset="0"/>
                <a:cs typeface="Arial" panose="020B0604020202020204" pitchFamily="34" charset="0"/>
              </a:rPr>
              <a:t>other health programs</a:t>
            </a:r>
          </a:p>
          <a:p>
            <a:pPr marL="288925" lvl="1" indent="-288925" defTabSz="457200" eaLnBrk="1" hangingPunct="1">
              <a:spcBef>
                <a:spcPct val="36000"/>
              </a:spcBef>
              <a:buClr>
                <a:srgbClr val="0070C0"/>
              </a:buClr>
              <a:buSzPct val="125000"/>
              <a:buFontTx/>
              <a:buChar char="•"/>
            </a:pPr>
            <a:r>
              <a:rPr lang="en-US" smtClean="0">
                <a:solidFill>
                  <a:srgbClr val="000000"/>
                </a:solidFill>
                <a:effectLst/>
                <a:latin typeface="Arial" panose="020B0604020202020204" pitchFamily="34" charset="0"/>
                <a:cs typeface="Arial" panose="020B0604020202020204" pitchFamily="34" charset="0"/>
              </a:rPr>
              <a:t>Transition of care</a:t>
            </a:r>
            <a:endParaRPr lang="en-US">
              <a:solidFill>
                <a:srgbClr val="000000"/>
              </a:solidFill>
              <a:effectLst/>
              <a:latin typeface="Arial" panose="020B0604020202020204" pitchFamily="34" charset="0"/>
              <a:cs typeface="Arial" panose="020B0604020202020204" pitchFamily="34" charset="0"/>
            </a:endParaRPr>
          </a:p>
        </p:txBody>
      </p:sp>
      <p:sp>
        <p:nvSpPr>
          <p:cNvPr id="1724428" name="Rectangle 12"/>
          <p:cNvSpPr>
            <a:spLocks noChangeArrowheads="1"/>
          </p:cNvSpPr>
          <p:nvPr/>
        </p:nvSpPr>
        <p:spPr>
          <a:xfrm>
            <a:off x="587826" y="1381780"/>
            <a:ext cx="7536037" cy="52322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457200" eaLnBrk="1" hangingPunct="1">
              <a:spcBef>
                <a:spcPct val="30000"/>
              </a:spcBef>
              <a:spcAft>
                <a:spcPct val="25000"/>
              </a:spcAft>
              <a:buClr>
                <a:srgbClr val="000000"/>
              </a:buClr>
            </a:pPr>
            <a:r>
              <a:rPr lang="en-US" sz="2800" b="1">
                <a:solidFill>
                  <a:srgbClr val="006DBB"/>
                </a:solidFill>
                <a:effectLst/>
                <a:latin typeface="Arial" panose="020B0604020202020204" pitchFamily="34" charset="0"/>
                <a:cs typeface="Arial" panose="020B0604020202020204" pitchFamily="34" charset="0"/>
              </a:rPr>
              <a:t>Call </a:t>
            </a:r>
            <a:r>
              <a:rPr lang="en-US" sz="2800" b="1" smtClean="0">
                <a:solidFill>
                  <a:srgbClr val="006DBB"/>
                </a:solidFill>
                <a:effectLst/>
                <a:latin typeface="Arial" panose="020B0604020202020204" pitchFamily="34" charset="0"/>
                <a:cs typeface="Arial" panose="020B0604020202020204" pitchFamily="34" charset="0"/>
              </a:rPr>
              <a:t>your </a:t>
            </a:r>
            <a:r>
              <a:rPr lang="en-US" sz="2800" b="1">
                <a:solidFill>
                  <a:srgbClr val="006DBB"/>
                </a:solidFill>
                <a:effectLst/>
                <a:latin typeface="Arial" panose="020B0604020202020204" pitchFamily="34" charset="0"/>
                <a:cs typeface="Arial" panose="020B0604020202020204" pitchFamily="34" charset="0"/>
              </a:rPr>
              <a:t>BCBS customer service team for:</a:t>
            </a:r>
          </a:p>
        </p:txBody>
      </p:sp>
      <p:sp>
        <p:nvSpPr>
          <p:cNvPr id="13" name="Rectangle 96"/>
          <p:cNvSpPr>
            <a:spLocks noChangeArrowheads="1"/>
          </p:cNvSpPr>
          <p:nvPr/>
        </p:nvSpPr>
        <p:spPr>
          <a:xfrm>
            <a:off x="587826" y="5348311"/>
            <a:ext cx="402546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Lst>
        </p:spPr>
        <p:txBody>
          <a:bodyPr wrap="none">
            <a:spAutoFit/>
          </a:bodyPr>
          <a:lstStyle/>
          <a:p>
            <a:pPr defTabSz="457200" eaLnBrk="1" fontAlgn="auto" hangingPunct="1">
              <a:spcBef>
                <a:spcPct val="0"/>
              </a:spcBef>
              <a:spcAft>
                <a:spcPct val="0"/>
              </a:spcAft>
              <a:defRPr>
                <a:effectLst/>
              </a:defRPr>
            </a:pPr>
            <a:r>
              <a:rPr lang="en-US" sz="4800" b="1" kern="0" smtClean="0">
                <a:solidFill>
                  <a:srgbClr val="007FC6"/>
                </a:solidFill>
                <a:effectLst/>
                <a:latin typeface="Arial" panose="020B0604020202020204" pitchFamily="34" charset="0"/>
                <a:cs typeface="Arial" panose="020B0604020202020204" pitchFamily="34" charset="0"/>
              </a:rPr>
              <a:t>888-979-4516</a:t>
            </a:r>
          </a:p>
        </p:txBody>
      </p:sp>
      <p:sp>
        <p:nvSpPr>
          <p:cNvPr id="2" name="Title 1"/>
          <p:cNvSpPr>
            <a:spLocks noGrp="1"/>
          </p:cNvSpPr>
          <p:nvPr>
            <p:ph type="title"/>
          </p:nvPr>
        </p:nvSpPr>
        <p:spPr>
          <a:xfrm>
            <a:off x="228600" y="152400"/>
            <a:ext cx="8610600" cy="1143000"/>
          </a:xfrm>
          <a:effectLst/>
        </p:spPr>
        <p:txBody>
          <a:bodyPr/>
          <a:lstStyle/>
          <a:p>
            <a:r>
              <a:rPr lang="en-US">
                <a:effectLst/>
              </a:rPr>
              <a:t>Service that Takes </a:t>
            </a:r>
            <a:r>
              <a:rPr lang="en-US">
                <a:solidFill>
                  <a:schemeClr val="accent4"/>
                </a:solidFill>
                <a:effectLst/>
              </a:rPr>
              <a:t>You</a:t>
            </a:r>
            <a:r>
              <a:rPr lang="en-US">
                <a:effectLst/>
              </a:rPr>
              <a:t> Out of the </a:t>
            </a:r>
            <a:r>
              <a:rPr lang="en-US" smtClean="0">
                <a:effectLst/>
              </a:rPr>
              <a:t>Middle</a:t>
            </a:r>
            <a:endParaRPr lang="en-US">
              <a:effectLst/>
            </a:endParaRPr>
          </a:p>
        </p:txBody>
      </p:sp>
      <p:pic>
        <p:nvPicPr>
          <p:cNvPr id="8" name="Picture 2" descr="G:\Common\EMI PRESENTATIONS\_Reports and LOGS\THINKSTOCK 2012\2014\467622347.jpg"/>
          <p:cNvPicPr>
            <a:picLocks noChangeAspect="1" noChangeArrowheads="1"/>
          </p:cNvPicPr>
          <p:nvPr/>
        </p:nvPicPr>
        <p:blipFill>
          <a:blip r:embed="rId3">
            <a:extLst>
              <a:ext uri="{28A0092B-C50C-407E-A947-70E740481C1C}">
                <a14:useLocalDpi xmlns:a14="http://schemas.microsoft.com/office/drawing/2010/main" val="0"/>
              </a:ext>
            </a:extLst>
          </a:blip>
          <a:srcRect l="34257" b="752"/>
          <a:stretch>
            <a:fillRect/>
          </a:stretch>
        </p:blipFill>
        <p:spPr>
          <a:xfrm>
            <a:off x="5863638" y="2438400"/>
            <a:ext cx="2707175" cy="2722101"/>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7130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1000"/>
                                  </p:stCondLst>
                                  <p:childTnLst>
                                    <p:set>
                                      <p:cBhvr>
                                        <p:cTn id="6" dur="1" fill="hold">
                                          <p:stCondLst>
                                            <p:cond delay="0"/>
                                          </p:stCondLst>
                                        </p:cTn>
                                        <p:tgtEl>
                                          <p:spTgt spid="1724428"/>
                                        </p:tgtEl>
                                        <p:attrNameLst>
                                          <p:attrName>style.visibility</p:attrName>
                                        </p:attrNameLst>
                                      </p:cBhvr>
                                      <p:to>
                                        <p:strVal val="visible"/>
                                      </p:to>
                                    </p:set>
                                    <p:animEffect transition="in" filter="wipe(left)">
                                      <p:cBhvr>
                                        <p:cTn id="7" dur="500"/>
                                        <p:tgtEl>
                                          <p:spTgt spid="1724428"/>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1724419"/>
                                        </p:tgtEl>
                                        <p:attrNameLst>
                                          <p:attrName>style.visibility</p:attrName>
                                        </p:attrNameLst>
                                      </p:cBhvr>
                                      <p:to>
                                        <p:strVal val="visible"/>
                                      </p:to>
                                    </p:set>
                                    <p:animEffect transition="in" filter="fade">
                                      <p:cBhvr>
                                        <p:cTn id="11" dur="2000"/>
                                        <p:tgtEl>
                                          <p:spTgt spid="1724419"/>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4419" grpId="0"/>
      <p:bldP spid="1724428"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19</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r>
              <a:rPr lang="en-US" sz="2800" dirty="0" smtClean="0">
                <a:effectLst/>
              </a:rPr>
              <a:t>Benefit </a:t>
            </a:r>
            <a:r>
              <a:rPr lang="en-US" sz="2800" dirty="0">
                <a:effectLst/>
              </a:rPr>
              <a:t>Overviews – Delta Dental TX</a:t>
            </a:r>
            <a:endParaRPr lang="en-US" sz="2800" dirty="0" smtClean="0">
              <a:effectLst/>
            </a:endParaRPr>
          </a:p>
        </p:txBody>
      </p:sp>
      <p:graphicFrame>
        <p:nvGraphicFramePr>
          <p:cNvPr id="2" name="Table 1"/>
          <p:cNvGraphicFramePr>
            <a:graphicFrameLocks noGrp="1"/>
          </p:cNvGraphicFramePr>
          <p:nvPr>
            <p:extLst>
              <p:ext uri="{D42A27DB-BD31-4B8C-83A1-F6EECF244321}">
                <p14:modId xmlns:p14="http://schemas.microsoft.com/office/powerpoint/2010/main" val="3941143769"/>
              </p:ext>
            </p:extLst>
          </p:nvPr>
        </p:nvGraphicFramePr>
        <p:xfrm>
          <a:off x="2185920" y="1066800"/>
          <a:ext cx="6629400" cy="4640580"/>
        </p:xfrm>
        <a:graphic>
          <a:graphicData uri="http://schemas.openxmlformats.org/drawingml/2006/table">
            <a:tbl>
              <a:tblPr firstRow="1" bandRow="1">
                <a:effectLst/>
                <a:tableStyleId>{073A0DAA-6AF3-43AB-8588-CEC1D06C72B9}</a:tableStyleId>
              </a:tblPr>
              <a:tblGrid>
                <a:gridCol w="3118069"/>
                <a:gridCol w="3511331"/>
              </a:tblGrid>
              <a:tr h="228600">
                <a:tc gridSpan="2">
                  <a:txBody>
                    <a:bodyPr/>
                    <a:lstStyle/>
                    <a:p>
                      <a:pPr algn="ctr"/>
                      <a:r>
                        <a:rPr lang="en-US" sz="1400" dirty="0" smtClean="0">
                          <a:effectLst/>
                        </a:rPr>
                        <a:t>Delta Dental PPO Plan</a:t>
                      </a:r>
                      <a:endParaRPr lang="en-US" sz="1400" dirty="0">
                        <a:effectLst/>
                      </a:endParaRPr>
                    </a:p>
                  </a:txBody>
                  <a:tcPr>
                    <a:lnL>
                      <a:noFill/>
                    </a:lnL>
                    <a:lnR>
                      <a:noFill/>
                    </a:lnR>
                    <a:lnT>
                      <a:noFill/>
                    </a:lnT>
                    <a:lnB>
                      <a:noFill/>
                    </a:lnB>
                    <a:lnTlToBr>
                      <a:noFill/>
                    </a:lnTlToBr>
                    <a:lnBlToTr>
                      <a:noFill/>
                    </a:lnBlToTr>
                    <a:solidFill>
                      <a:srgbClr val="C00000"/>
                    </a:solidFill>
                  </a:tcPr>
                </a:tc>
                <a:tc hMerge="1">
                  <a:txBody>
                    <a:bodyPr/>
                    <a:lstStyle/>
                    <a:p>
                      <a:endParaRPr lang="en-US" sz="1200">
                        <a:effectLst/>
                      </a:endParaRPr>
                    </a:p>
                  </a:txBody>
                  <a:tcPr/>
                </a:tc>
              </a:tr>
              <a:tr h="289560">
                <a:tc>
                  <a:txBody>
                    <a:bodyPr/>
                    <a:lstStyle/>
                    <a:p>
                      <a:r>
                        <a:rPr lang="en-US" sz="1050" smtClean="0">
                          <a:effectLst/>
                        </a:rPr>
                        <a:t>Eligibility</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Primary enrollee,</a:t>
                      </a:r>
                      <a:r>
                        <a:rPr lang="en-US" sz="1050" baseline="0" smtClean="0">
                          <a:effectLst/>
                        </a:rPr>
                        <a:t> spouse &amp; eligible dependent to age 28</a:t>
                      </a:r>
                      <a:endParaRPr lang="en-US" sz="1050">
                        <a:effectLst/>
                      </a:endParaRPr>
                    </a:p>
                  </a:txBody>
                  <a:tcPr anchor="ctr">
                    <a:lnL>
                      <a:noFill/>
                    </a:lnL>
                    <a:lnR>
                      <a:noFill/>
                    </a:lnR>
                    <a:lnT>
                      <a:noFill/>
                    </a:lnT>
                    <a:lnB>
                      <a:noFill/>
                    </a:lnB>
                    <a:lnTlToBr>
                      <a:noFill/>
                    </a:lnTlToBr>
                    <a:lnBlToTr>
                      <a:noFill/>
                    </a:lnBlToTr>
                  </a:tcPr>
                </a:tc>
              </a:tr>
              <a:tr h="193040">
                <a:tc>
                  <a:txBody>
                    <a:bodyPr/>
                    <a:lstStyle/>
                    <a:p>
                      <a:r>
                        <a:rPr lang="en-US" sz="1050" smtClean="0">
                          <a:effectLst/>
                        </a:rPr>
                        <a:t>Deductibles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 per person</a:t>
                      </a:r>
                      <a:r>
                        <a:rPr lang="en-US" sz="1050" baseline="0" smtClean="0">
                          <a:effectLst/>
                        </a:rPr>
                        <a:t> / $150 per family each calendar year</a:t>
                      </a:r>
                      <a:endParaRPr lang="en-US" sz="1050">
                        <a:effectLst/>
                      </a:endParaRPr>
                    </a:p>
                  </a:txBody>
                  <a:tcPr anchor="ctr">
                    <a:lnL>
                      <a:noFill/>
                    </a:lnL>
                    <a:lnR>
                      <a:noFill/>
                    </a:lnR>
                    <a:lnT>
                      <a:noFill/>
                    </a:lnT>
                    <a:lnB>
                      <a:noFill/>
                    </a:lnB>
                    <a:lnTlToBr>
                      <a:noFill/>
                    </a:lnTlToBr>
                    <a:lnBlToTr>
                      <a:noFill/>
                    </a:lnBlToTr>
                  </a:tcPr>
                </a:tc>
              </a:tr>
              <a:tr h="223520">
                <a:tc>
                  <a:txBody>
                    <a:bodyPr/>
                    <a:lstStyle/>
                    <a:p>
                      <a:r>
                        <a:rPr lang="en-US" sz="1050" smtClean="0">
                          <a:effectLst/>
                        </a:rPr>
                        <a:t>Maximums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$5,000 per person each calendar</a:t>
                      </a:r>
                      <a:r>
                        <a:rPr lang="en-US" sz="1050" baseline="0" smtClean="0">
                          <a:effectLst/>
                        </a:rPr>
                        <a:t> year</a:t>
                      </a:r>
                      <a:endParaRPr lang="en-US" sz="1050">
                        <a:effectLst/>
                      </a:endParaRPr>
                    </a:p>
                  </a:txBody>
                  <a:tcPr anchor="ctr">
                    <a:lnL>
                      <a:noFill/>
                    </a:lnL>
                    <a:lnR>
                      <a:noFill/>
                    </a:lnR>
                    <a:lnT>
                      <a:noFill/>
                    </a:lnT>
                    <a:lnB>
                      <a:noFill/>
                    </a:lnB>
                    <a:lnTlToBr>
                      <a:noFill/>
                    </a:lnTlToBr>
                    <a:lnBlToTr>
                      <a:noFill/>
                    </a:lnBlToTr>
                  </a:tcPr>
                </a:tc>
              </a:tr>
              <a:tr h="330200">
                <a:tc>
                  <a:txBody>
                    <a:bodyPr/>
                    <a:lstStyle/>
                    <a:p>
                      <a:r>
                        <a:rPr lang="en-US" sz="1050" smtClean="0">
                          <a:effectLst/>
                        </a:rPr>
                        <a:t>Diagnostic &amp; Preventative</a:t>
                      </a:r>
                      <a:r>
                        <a:rPr lang="en-US" sz="1050" baseline="0" smtClean="0">
                          <a:effectLst/>
                        </a:rPr>
                        <a:t> Services (D&amp;P)</a:t>
                      </a:r>
                    </a:p>
                    <a:p>
                      <a:pPr marL="285750" indent="-285750">
                        <a:buFont typeface="Arial" panose="020B0604020202020204" pitchFamily="34" charset="0"/>
                        <a:buChar char="•"/>
                      </a:pPr>
                      <a:r>
                        <a:rPr lang="en-US" sz="1050" baseline="0" smtClean="0">
                          <a:effectLst/>
                        </a:rPr>
                        <a:t>Exams, cleanings, x-rays &amp; sealants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100% (deductible waived)</a:t>
                      </a:r>
                      <a:endParaRPr lang="en-US" sz="1050">
                        <a:effectLst/>
                      </a:endParaRPr>
                    </a:p>
                  </a:txBody>
                  <a:tcPr anchor="ctr">
                    <a:lnL>
                      <a:noFill/>
                    </a:lnL>
                    <a:lnR>
                      <a:noFill/>
                    </a:lnR>
                    <a:lnT>
                      <a:noFill/>
                    </a:lnT>
                    <a:lnB>
                      <a:noFill/>
                    </a:lnB>
                    <a:lnTlToBr>
                      <a:noFill/>
                    </a:lnTlToBr>
                    <a:lnBlToTr>
                      <a:noFill/>
                    </a:lnBlToTr>
                  </a:tcPr>
                </a:tc>
              </a:tr>
              <a:tr h="370840">
                <a:tc>
                  <a:txBody>
                    <a:bodyPr/>
                    <a:lstStyle/>
                    <a:p>
                      <a:r>
                        <a:rPr lang="en-US" sz="1050" smtClean="0">
                          <a:effectLst/>
                        </a:rPr>
                        <a:t>Basic Services</a:t>
                      </a:r>
                    </a:p>
                    <a:p>
                      <a:pPr marL="171450" indent="-171450">
                        <a:buFont typeface="Arial" panose="020B0604020202020204" pitchFamily="34" charset="0"/>
                        <a:buChar char="•"/>
                      </a:pPr>
                      <a:r>
                        <a:rPr lang="en-US" sz="1050" smtClean="0">
                          <a:effectLst/>
                        </a:rPr>
                        <a:t>Fillings &amp; simple tooth extractions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370840">
                <a:tc>
                  <a:txBody>
                    <a:bodyPr/>
                    <a:lstStyle/>
                    <a:p>
                      <a:r>
                        <a:rPr lang="en-US" sz="1050" dirty="0" smtClean="0">
                          <a:effectLst/>
                        </a:rPr>
                        <a:t>Endodontics (root canals)</a:t>
                      </a:r>
                    </a:p>
                    <a:p>
                      <a:pPr marL="171450" indent="-171450">
                        <a:buFont typeface="Arial" panose="020B0604020202020204" pitchFamily="34" charset="0"/>
                        <a:buChar char="•"/>
                      </a:pPr>
                      <a:r>
                        <a:rPr lang="en-US" sz="1050" dirty="0" smtClean="0">
                          <a:effectLst/>
                        </a:rPr>
                        <a:t>Covered under Basic Services</a:t>
                      </a:r>
                      <a:endParaRPr lang="en-US" sz="1050" dirty="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Periodontics (gum treatment)</a:t>
                      </a:r>
                    </a:p>
                    <a:p>
                      <a:pPr marL="171450" indent="-171450">
                        <a:buFont typeface="Arial" panose="020B0604020202020204" pitchFamily="34" charset="0"/>
                        <a:buChar char="•"/>
                      </a:pPr>
                      <a:r>
                        <a:rPr lang="en-US" sz="1050" smtClean="0">
                          <a:effectLst/>
                        </a:rPr>
                        <a:t>Covered</a:t>
                      </a:r>
                      <a:r>
                        <a:rPr lang="en-US" sz="1050" baseline="0" smtClean="0">
                          <a:effectLst/>
                        </a:rPr>
                        <a:t> under Basic Services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245620">
                <a:tc>
                  <a:txBody>
                    <a:bodyPr/>
                    <a:lstStyle/>
                    <a:p>
                      <a:pPr marL="0" indent="0">
                        <a:buFont typeface="Arial" panose="020B0604020202020204" pitchFamily="34" charset="0"/>
                        <a:buNone/>
                      </a:pPr>
                      <a:r>
                        <a:rPr lang="en-US" sz="1050" smtClean="0">
                          <a:effectLst/>
                        </a:rPr>
                        <a:t>Oral</a:t>
                      </a:r>
                      <a:r>
                        <a:rPr lang="en-US" sz="1050" baseline="0" smtClean="0">
                          <a:effectLst/>
                        </a:rPr>
                        <a:t> Surgery</a:t>
                      </a:r>
                    </a:p>
                    <a:p>
                      <a:pPr marL="171450" indent="-171450">
                        <a:buFont typeface="Arial" panose="020B0604020202020204" pitchFamily="34" charset="0"/>
                        <a:buChar char="•"/>
                      </a:pPr>
                      <a:r>
                        <a:rPr lang="en-US" sz="1050" baseline="0" smtClean="0">
                          <a:effectLst/>
                        </a:rPr>
                        <a:t>Covered under Basic Services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80%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Major Services</a:t>
                      </a:r>
                    </a:p>
                    <a:p>
                      <a:pPr marL="171450" indent="-171450">
                        <a:buFont typeface="Arial" panose="020B0604020202020204" pitchFamily="34" charset="0"/>
                        <a:buChar char="•"/>
                      </a:pPr>
                      <a:r>
                        <a:rPr lang="en-US" sz="1050" smtClean="0">
                          <a:effectLst/>
                        </a:rPr>
                        <a:t>Crowns, inlays, onlays &amp; case restorations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Prosthodontics</a:t>
                      </a:r>
                    </a:p>
                    <a:p>
                      <a:pPr marL="171450" indent="-171450">
                        <a:buFont typeface="Arial" panose="020B0604020202020204" pitchFamily="34" charset="0"/>
                        <a:buChar char="•"/>
                      </a:pPr>
                      <a:r>
                        <a:rPr lang="en-US" sz="1050" smtClean="0">
                          <a:effectLst/>
                        </a:rPr>
                        <a:t>Bridges,</a:t>
                      </a:r>
                      <a:r>
                        <a:rPr lang="en-US" sz="1050" baseline="0" smtClean="0">
                          <a:effectLst/>
                        </a:rPr>
                        <a:t> dentures &amp; implants</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a:t>
                      </a:r>
                      <a:endParaRPr lang="en-US" sz="1050">
                        <a:effectLst/>
                      </a:endParaRPr>
                    </a:p>
                  </a:txBody>
                  <a:tcPr anchor="ctr">
                    <a:lnL>
                      <a:noFill/>
                    </a:lnL>
                    <a:lnR>
                      <a:noFill/>
                    </a:lnR>
                    <a:lnT>
                      <a:noFill/>
                    </a:lnT>
                    <a:lnB>
                      <a:noFill/>
                    </a:lnB>
                    <a:lnTlToBr>
                      <a:noFill/>
                    </a:lnTlToBr>
                    <a:lnBlToTr>
                      <a:noFill/>
                    </a:lnBlToTr>
                  </a:tcPr>
                </a:tc>
              </a:tr>
              <a:tr h="370840">
                <a:tc>
                  <a:txBody>
                    <a:bodyPr/>
                    <a:lstStyle/>
                    <a:p>
                      <a:pPr marL="0" indent="0">
                        <a:buFont typeface="Arial" panose="020B0604020202020204" pitchFamily="34" charset="0"/>
                        <a:buNone/>
                      </a:pPr>
                      <a:r>
                        <a:rPr lang="en-US" sz="1050" smtClean="0">
                          <a:effectLst/>
                        </a:rPr>
                        <a:t>Orthodontic Benefits</a:t>
                      </a:r>
                    </a:p>
                    <a:p>
                      <a:pPr marL="171450" indent="-171450">
                        <a:buFont typeface="Arial" panose="020B0604020202020204" pitchFamily="34" charset="0"/>
                        <a:buChar char="•"/>
                      </a:pPr>
                      <a:r>
                        <a:rPr lang="en-US" sz="1050" smtClean="0">
                          <a:effectLst/>
                        </a:rPr>
                        <a:t>Adults &amp; dependent children</a:t>
                      </a:r>
                      <a:endParaRPr lang="en-US" sz="1050">
                        <a:effectLst/>
                      </a:endParaRPr>
                    </a:p>
                  </a:txBody>
                  <a:tcPr anchor="ctr">
                    <a:lnL>
                      <a:noFill/>
                    </a:lnL>
                    <a:lnR>
                      <a:noFill/>
                    </a:lnR>
                    <a:lnT>
                      <a:noFill/>
                    </a:lnT>
                    <a:lnB>
                      <a:noFill/>
                    </a:lnB>
                    <a:lnTlToBr>
                      <a:noFill/>
                    </a:lnTlToBr>
                    <a:lnBlToTr>
                      <a:noFill/>
                    </a:lnBlToTr>
                  </a:tcPr>
                </a:tc>
                <a:tc>
                  <a:txBody>
                    <a:bodyPr/>
                    <a:lstStyle/>
                    <a:p>
                      <a:r>
                        <a:rPr lang="en-US" sz="1050" smtClean="0">
                          <a:effectLst/>
                        </a:rPr>
                        <a:t>50%</a:t>
                      </a:r>
                      <a:endParaRPr lang="en-US" sz="1050">
                        <a:effectLst/>
                      </a:endParaRPr>
                    </a:p>
                  </a:txBody>
                  <a:tcPr anchor="ctr">
                    <a:lnL>
                      <a:noFill/>
                    </a:lnL>
                    <a:lnR>
                      <a:noFill/>
                    </a:lnR>
                    <a:lnT>
                      <a:noFill/>
                    </a:lnT>
                    <a:lnB>
                      <a:noFill/>
                    </a:lnB>
                    <a:lnTlToBr>
                      <a:noFill/>
                    </a:lnTlToBr>
                    <a:lnBlToTr>
                      <a:noFill/>
                    </a:lnBlToTr>
                  </a:tcPr>
                </a:tc>
              </a:tr>
              <a:tr h="167640">
                <a:tc>
                  <a:txBody>
                    <a:bodyPr/>
                    <a:lstStyle/>
                    <a:p>
                      <a:pPr marL="0" indent="0">
                        <a:buFont typeface="Arial" panose="020B0604020202020204" pitchFamily="34" charset="0"/>
                        <a:buNone/>
                      </a:pPr>
                      <a:r>
                        <a:rPr lang="en-US" sz="1050" smtClean="0">
                          <a:effectLst/>
                        </a:rPr>
                        <a:t>Orthodontic Maximum</a:t>
                      </a:r>
                      <a:endParaRPr lang="en-US" sz="1050">
                        <a:effectLst/>
                      </a:endParaRPr>
                    </a:p>
                  </a:txBody>
                  <a:tcPr anchor="ctr">
                    <a:lnL>
                      <a:noFill/>
                    </a:lnL>
                    <a:lnR>
                      <a:noFill/>
                    </a:lnR>
                    <a:lnT>
                      <a:noFill/>
                    </a:lnT>
                    <a:lnB>
                      <a:noFill/>
                    </a:lnB>
                    <a:lnTlToBr>
                      <a:noFill/>
                    </a:lnTlToBr>
                    <a:lnBlToTr>
                      <a:noFill/>
                    </a:lnBlToTr>
                  </a:tcPr>
                </a:tc>
                <a:tc>
                  <a:txBody>
                    <a:bodyPr/>
                    <a:lstStyle/>
                    <a:p>
                      <a:r>
                        <a:rPr lang="en-US" sz="1050" dirty="0" smtClean="0">
                          <a:effectLst/>
                        </a:rPr>
                        <a:t>$5,000</a:t>
                      </a:r>
                      <a:r>
                        <a:rPr lang="en-US" sz="1050" baseline="0" dirty="0" smtClean="0">
                          <a:effectLst/>
                        </a:rPr>
                        <a:t> Lifetime</a:t>
                      </a:r>
                      <a:endParaRPr lang="en-US" sz="1050" dirty="0">
                        <a:effectLst/>
                      </a:endParaRPr>
                    </a:p>
                  </a:txBody>
                  <a:tcPr anchor="ctr">
                    <a:lnL>
                      <a:noFill/>
                    </a:lnL>
                    <a:lnR>
                      <a:noFill/>
                    </a:lnR>
                    <a:lnT>
                      <a:noFill/>
                    </a:lnT>
                    <a:lnB>
                      <a:noFill/>
                    </a:lnB>
                    <a:lnTlToBr>
                      <a:noFill/>
                    </a:lnTlToBr>
                    <a:lnBlToTr>
                      <a:noFill/>
                    </a:lnBlToTr>
                  </a:tcPr>
                </a:tc>
              </a:tr>
            </a:tbl>
          </a:graphicData>
        </a:graphic>
      </p:graphicFrame>
      <p:sp>
        <p:nvSpPr>
          <p:cNvPr id="3" name="Rectangle 2"/>
          <p:cNvSpPr/>
          <p:nvPr/>
        </p:nvSpPr>
        <p:spPr>
          <a:xfrm>
            <a:off x="314164" y="1420504"/>
            <a:ext cx="1800100" cy="3970318"/>
          </a:xfrm>
          <a:prstGeom prst="rect">
            <a:avLst/>
          </a:prstGeom>
          <a:solidFill>
            <a:srgbClr val="C00000"/>
          </a:solidFill>
          <a:ln w="19050">
            <a:noFill/>
          </a:ln>
          <a:effectLst/>
        </p:spPr>
        <p:txBody>
          <a:bodyPr wrap="square">
            <a:spAutoFit/>
          </a:bodyPr>
          <a:lstStyle/>
          <a:p>
            <a:r>
              <a:rPr lang="en-US" sz="1400" dirty="0" smtClean="0">
                <a:solidFill>
                  <a:schemeClr val="bg1"/>
                </a:solidFill>
                <a:effectLst/>
              </a:rPr>
              <a:t>You </a:t>
            </a:r>
            <a:r>
              <a:rPr lang="en-US" sz="1400" dirty="0">
                <a:solidFill>
                  <a:schemeClr val="bg1"/>
                </a:solidFill>
                <a:effectLst/>
              </a:rPr>
              <a:t>can visit any licensed dentist under this plan, but you’ll </a:t>
            </a:r>
            <a:r>
              <a:rPr lang="en-US" sz="1400" b="1" i="1" dirty="0">
                <a:solidFill>
                  <a:schemeClr val="bg1"/>
                </a:solidFill>
                <a:effectLst/>
              </a:rPr>
              <a:t>maximize </a:t>
            </a:r>
            <a:r>
              <a:rPr lang="en-US" sz="1400" dirty="0">
                <a:solidFill>
                  <a:schemeClr val="bg1"/>
                </a:solidFill>
                <a:effectLst/>
              </a:rPr>
              <a:t>plan value by selecting a Delta Dental </a:t>
            </a:r>
            <a:r>
              <a:rPr lang="en-US" sz="1400" dirty="0" smtClean="0">
                <a:solidFill>
                  <a:schemeClr val="bg1"/>
                </a:solidFill>
                <a:effectLst/>
              </a:rPr>
              <a:t>PPO </a:t>
            </a:r>
            <a:r>
              <a:rPr lang="en-US" sz="1400" dirty="0">
                <a:solidFill>
                  <a:schemeClr val="bg1"/>
                </a:solidFill>
                <a:effectLst/>
              </a:rPr>
              <a:t>dentist</a:t>
            </a:r>
            <a:r>
              <a:rPr lang="en-US" sz="1400" dirty="0" smtClean="0">
                <a:solidFill>
                  <a:schemeClr val="bg1"/>
                </a:solidFill>
                <a:effectLst/>
              </a:rPr>
              <a:t>. </a:t>
            </a:r>
          </a:p>
          <a:p>
            <a:endParaRPr lang="en-US" sz="1400" dirty="0">
              <a:solidFill>
                <a:schemeClr val="bg1"/>
              </a:solidFill>
            </a:endParaRPr>
          </a:p>
          <a:p>
            <a:r>
              <a:rPr lang="en-US" sz="1400" dirty="0" smtClean="0">
                <a:solidFill>
                  <a:schemeClr val="bg1"/>
                </a:solidFill>
                <a:effectLst/>
              </a:rPr>
              <a:t>PPO </a:t>
            </a:r>
            <a:r>
              <a:rPr lang="en-US" sz="1400" dirty="0">
                <a:solidFill>
                  <a:schemeClr val="bg1"/>
                </a:solidFill>
                <a:effectLst/>
              </a:rPr>
              <a:t>network dentists have agreed to reduced contracted rates and can’t “</a:t>
            </a:r>
            <a:r>
              <a:rPr lang="en-US" sz="1400" b="1" i="1" dirty="0">
                <a:solidFill>
                  <a:schemeClr val="bg1"/>
                </a:solidFill>
                <a:effectLst/>
              </a:rPr>
              <a:t>balance bill</a:t>
            </a:r>
            <a:r>
              <a:rPr lang="en-US" sz="1400" dirty="0">
                <a:solidFill>
                  <a:schemeClr val="bg1"/>
                </a:solidFill>
                <a:effectLst/>
              </a:rPr>
              <a:t>” you for additional fees</a:t>
            </a:r>
            <a:r>
              <a:rPr lang="en-US" sz="1400" dirty="0" smtClean="0">
                <a:solidFill>
                  <a:schemeClr val="bg1"/>
                </a:solidFill>
                <a:effectLst/>
              </a:rPr>
              <a:t>. </a:t>
            </a:r>
          </a:p>
          <a:p>
            <a:endParaRPr lang="en-US" sz="1400" dirty="0">
              <a:solidFill>
                <a:schemeClr val="bg1"/>
              </a:solidFill>
            </a:endParaRPr>
          </a:p>
          <a:p>
            <a:r>
              <a:rPr lang="en-US" sz="1400" dirty="0" smtClean="0">
                <a:solidFill>
                  <a:schemeClr val="bg1"/>
                </a:solidFill>
                <a:effectLst/>
              </a:rPr>
              <a:t>Find </a:t>
            </a:r>
            <a:r>
              <a:rPr lang="en-US" sz="1400" dirty="0">
                <a:solidFill>
                  <a:schemeClr val="bg1"/>
                </a:solidFill>
                <a:effectLst/>
              </a:rPr>
              <a:t>a dentist at </a:t>
            </a:r>
            <a:r>
              <a:rPr lang="en-US" sz="1400" b="1" dirty="0">
                <a:solidFill>
                  <a:schemeClr val="bg1"/>
                </a:solidFill>
                <a:effectLst/>
              </a:rPr>
              <a:t>deltadentalins.com</a:t>
            </a:r>
            <a:endParaRPr lang="en-US" sz="1400" dirty="0">
              <a:solidFill>
                <a:schemeClr val="bg1"/>
              </a:solidFill>
              <a:effectLst/>
            </a:endParaRPr>
          </a:p>
        </p:txBody>
      </p:sp>
      <p:sp>
        <p:nvSpPr>
          <p:cNvPr id="4" name="TextBox 3"/>
          <p:cNvSpPr txBox="1"/>
          <p:nvPr/>
        </p:nvSpPr>
        <p:spPr>
          <a:xfrm>
            <a:off x="314164" y="5802868"/>
            <a:ext cx="8525036" cy="461665"/>
          </a:xfrm>
          <a:prstGeom prst="rect">
            <a:avLst/>
          </a:prstGeom>
          <a:noFill/>
        </p:spPr>
        <p:txBody>
          <a:bodyPr wrap="square" rtlCol="0">
            <a:spAutoFit/>
          </a:bodyPr>
          <a:lstStyle/>
          <a:p>
            <a:pPr algn="ctr"/>
            <a:r>
              <a:rPr lang="en-US" sz="2400" b="1" dirty="0" smtClean="0">
                <a:solidFill>
                  <a:srgbClr val="C00000"/>
                </a:solidFill>
              </a:rPr>
              <a:t>Partners do not have to enroll in the dental plan in 2016</a:t>
            </a:r>
            <a:endParaRPr lang="en-US" sz="2400" b="1" dirty="0">
              <a:solidFill>
                <a:srgbClr val="C00000"/>
              </a:solidFill>
            </a:endParaRPr>
          </a:p>
        </p:txBody>
      </p:sp>
    </p:spTree>
    <p:extLst>
      <p:ext uri="{BB962C8B-B14F-4D97-AF65-F5344CB8AC3E}">
        <p14:creationId xmlns:p14="http://schemas.microsoft.com/office/powerpoint/2010/main" val="237040904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dirty="0" smtClean="0">
                <a:effectLst/>
              </a:rPr>
              <a:t>Agenda</a:t>
            </a:r>
          </a:p>
        </p:txBody>
      </p:sp>
      <p:sp>
        <p:nvSpPr>
          <p:cNvPr id="7172" name="Rectangle 3"/>
          <p:cNvSpPr>
            <a:spLocks noGrp="1" noChangeArrowheads="1"/>
          </p:cNvSpPr>
          <p:nvPr>
            <p:ph type="body" idx="1"/>
          </p:nvPr>
        </p:nvSpPr>
        <p:spPr>
          <a:xfrm>
            <a:off x="457200" y="1219200"/>
            <a:ext cx="8229600" cy="4953000"/>
          </a:xfrm>
          <a:effectLst/>
        </p:spPr>
        <p:txBody>
          <a:bodyPr/>
          <a:lstStyle/>
          <a:p>
            <a:pPr eaLnBrk="1" hangingPunct="1">
              <a:buClr>
                <a:srgbClr val="C00000"/>
              </a:buClr>
            </a:pPr>
            <a:r>
              <a:rPr lang="en-US" sz="1800" dirty="0" smtClean="0">
                <a:effectLst/>
              </a:rPr>
              <a:t>Introduction – Upcoming Plan </a:t>
            </a:r>
            <a:r>
              <a:rPr lang="en-US" sz="1800" dirty="0">
                <a:effectLst/>
              </a:rPr>
              <a:t>Y</a:t>
            </a:r>
            <a:r>
              <a:rPr lang="en-US" sz="1800" dirty="0" smtClean="0">
                <a:effectLst/>
              </a:rPr>
              <a:t>ear</a:t>
            </a:r>
          </a:p>
          <a:p>
            <a:pPr eaLnBrk="1" hangingPunct="1">
              <a:buClr>
                <a:srgbClr val="C00000"/>
              </a:buClr>
            </a:pPr>
            <a:r>
              <a:rPr lang="en-US" sz="1800" dirty="0" smtClean="0">
                <a:effectLst/>
              </a:rPr>
              <a:t>Benefit Overviews</a:t>
            </a:r>
          </a:p>
          <a:p>
            <a:pPr lvl="1">
              <a:buClr>
                <a:srgbClr val="C00000"/>
              </a:buClr>
            </a:pPr>
            <a:r>
              <a:rPr lang="en-US" sz="1800" dirty="0" smtClean="0">
                <a:effectLst/>
              </a:rPr>
              <a:t>Medical</a:t>
            </a:r>
          </a:p>
          <a:p>
            <a:pPr lvl="1">
              <a:buClr>
                <a:srgbClr val="C00000"/>
              </a:buClr>
            </a:pPr>
            <a:r>
              <a:rPr lang="en-US" sz="1800" dirty="0"/>
              <a:t>Health Savings Account</a:t>
            </a:r>
          </a:p>
          <a:p>
            <a:pPr lvl="1">
              <a:buClr>
                <a:srgbClr val="C00000"/>
              </a:buClr>
            </a:pPr>
            <a:r>
              <a:rPr lang="en-US" sz="1800" dirty="0" smtClean="0">
                <a:effectLst/>
              </a:rPr>
              <a:t>Dental</a:t>
            </a:r>
          </a:p>
          <a:p>
            <a:pPr lvl="1">
              <a:buClr>
                <a:srgbClr val="C00000"/>
              </a:buClr>
            </a:pPr>
            <a:r>
              <a:rPr lang="en-US" sz="1800" dirty="0" smtClean="0">
                <a:effectLst/>
              </a:rPr>
              <a:t>Vision</a:t>
            </a:r>
          </a:p>
          <a:p>
            <a:pPr lvl="1">
              <a:buClr>
                <a:srgbClr val="C00000"/>
              </a:buClr>
            </a:pPr>
            <a:r>
              <a:rPr lang="en-US" sz="1800" smtClean="0">
                <a:effectLst/>
              </a:rPr>
              <a:t>Basic </a:t>
            </a:r>
            <a:r>
              <a:rPr lang="en-US" sz="1800" dirty="0" smtClean="0">
                <a:effectLst/>
              </a:rPr>
              <a:t>Life Insurance and AD&amp;D</a:t>
            </a:r>
          </a:p>
          <a:p>
            <a:pPr lvl="1">
              <a:buClr>
                <a:srgbClr val="C00000"/>
              </a:buClr>
            </a:pPr>
            <a:r>
              <a:rPr lang="en-US" altLang="en-US" sz="1800" dirty="0" smtClean="0">
                <a:effectLst/>
              </a:rPr>
              <a:t>Voluntary Life and AD&amp;D</a:t>
            </a:r>
          </a:p>
          <a:p>
            <a:pPr lvl="1">
              <a:buClr>
                <a:srgbClr val="C00000"/>
              </a:buClr>
            </a:pPr>
            <a:r>
              <a:rPr lang="en-US" altLang="en-US" sz="1800" dirty="0" smtClean="0">
                <a:effectLst/>
              </a:rPr>
              <a:t>Long Term Disability</a:t>
            </a:r>
          </a:p>
          <a:p>
            <a:pPr lvl="1">
              <a:buClr>
                <a:srgbClr val="C00000"/>
              </a:buClr>
            </a:pPr>
            <a:r>
              <a:rPr lang="en-US" altLang="en-US" sz="1800" dirty="0" smtClean="0">
                <a:effectLst/>
              </a:rPr>
              <a:t>Employee Assistance Provider</a:t>
            </a:r>
          </a:p>
          <a:p>
            <a:pPr>
              <a:buClr>
                <a:srgbClr val="C00000"/>
              </a:buClr>
            </a:pPr>
            <a:r>
              <a:rPr lang="en-US" altLang="en-US" sz="1800" dirty="0" smtClean="0">
                <a:effectLst/>
              </a:rPr>
              <a:t>Other Firm Benefits</a:t>
            </a:r>
            <a:endParaRPr lang="en-US" altLang="en-US" sz="1800" dirty="0" smtClean="0">
              <a:solidFill>
                <a:srgbClr val="FF0000"/>
              </a:solidFill>
              <a:effectLst/>
            </a:endParaRPr>
          </a:p>
          <a:p>
            <a:pPr>
              <a:buClr>
                <a:srgbClr val="C00000"/>
              </a:buClr>
            </a:pPr>
            <a:r>
              <a:rPr lang="en-US" altLang="en-US" sz="1800" dirty="0" smtClean="0">
                <a:effectLst/>
              </a:rPr>
              <a:t>How to Enroll</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20</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dirty="0" smtClean="0">
                <a:effectLst/>
              </a:rPr>
              <a:t>Partner Premiums </a:t>
            </a:r>
            <a:br>
              <a:rPr lang="en-US" dirty="0" smtClean="0">
                <a:effectLst/>
              </a:rPr>
            </a:br>
            <a:r>
              <a:rPr lang="en-US" dirty="0" smtClean="0">
                <a:effectLst/>
              </a:rPr>
              <a:t>Effective </a:t>
            </a:r>
            <a:r>
              <a:rPr lang="en-US" dirty="0" smtClean="0"/>
              <a:t>January 1</a:t>
            </a:r>
            <a:r>
              <a:rPr lang="en-US" dirty="0" smtClean="0">
                <a:effectLst/>
              </a:rPr>
              <a:t>, 2016</a:t>
            </a:r>
          </a:p>
        </p:txBody>
      </p:sp>
      <p:graphicFrame>
        <p:nvGraphicFramePr>
          <p:cNvPr id="4" name="Table 3"/>
          <p:cNvGraphicFramePr>
            <a:graphicFrameLocks noGrp="1"/>
          </p:cNvGraphicFramePr>
          <p:nvPr>
            <p:extLst>
              <p:ext uri="{D42A27DB-BD31-4B8C-83A1-F6EECF244321}">
                <p14:modId xmlns:p14="http://schemas.microsoft.com/office/powerpoint/2010/main" val="423196025"/>
              </p:ext>
            </p:extLst>
          </p:nvPr>
        </p:nvGraphicFramePr>
        <p:xfrm>
          <a:off x="1276350" y="2209800"/>
          <a:ext cx="6324600" cy="2286000"/>
        </p:xfrm>
        <a:graphic>
          <a:graphicData uri="http://schemas.openxmlformats.org/drawingml/2006/table">
            <a:tbl>
              <a:tblPr firstRow="1" bandRow="1">
                <a:effectLst/>
                <a:tableStyleId>{073A0DAA-6AF3-43AB-8588-CEC1D06C72B9}</a:tableStyleId>
              </a:tblPr>
              <a:tblGrid>
                <a:gridCol w="3794760"/>
                <a:gridCol w="2529840"/>
              </a:tblGrid>
              <a:tr h="460131">
                <a:tc>
                  <a:txBody>
                    <a:bodyPr/>
                    <a:lstStyle/>
                    <a:p>
                      <a:r>
                        <a:rPr lang="en-US" sz="2000" dirty="0" smtClean="0">
                          <a:effectLst/>
                        </a:rPr>
                        <a:t>Dental</a:t>
                      </a:r>
                    </a:p>
                    <a:p>
                      <a:r>
                        <a:rPr lang="en-US" sz="2000" dirty="0" smtClean="0">
                          <a:effectLst/>
                        </a:rPr>
                        <a:t>Monthly Rates</a:t>
                      </a:r>
                      <a:endParaRPr lang="en-US" sz="20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2000" smtClean="0">
                          <a:effectLst/>
                        </a:rPr>
                        <a:t>PPO Plan</a:t>
                      </a:r>
                      <a:endParaRPr lang="en-US" sz="2000">
                        <a:effectLst/>
                      </a:endParaRPr>
                    </a:p>
                  </a:txBody>
                  <a:tcPr anchor="ctr">
                    <a:lnL>
                      <a:noFill/>
                    </a:lnL>
                    <a:lnR>
                      <a:noFill/>
                    </a:lnR>
                    <a:lnT>
                      <a:noFill/>
                    </a:lnT>
                    <a:lnB>
                      <a:noFill/>
                    </a:lnB>
                    <a:lnTlToBr>
                      <a:noFill/>
                    </a:lnTlToBr>
                    <a:lnBlToTr>
                      <a:noFill/>
                    </a:lnBlToTr>
                    <a:solidFill>
                      <a:srgbClr val="C00000"/>
                    </a:solidFill>
                  </a:tcPr>
                </a:tc>
              </a:tr>
              <a:tr h="249022">
                <a:tc>
                  <a:txBody>
                    <a:bodyPr/>
                    <a:lstStyle/>
                    <a:p>
                      <a:r>
                        <a:rPr lang="en-US" sz="2000" dirty="0" smtClean="0">
                          <a:effectLst/>
                        </a:rPr>
                        <a:t>Individual</a:t>
                      </a:r>
                      <a:r>
                        <a:rPr lang="en-US" sz="2000" baseline="0" dirty="0" smtClean="0">
                          <a:effectLst/>
                        </a:rPr>
                        <a:t> Only</a:t>
                      </a:r>
                      <a:endParaRPr lang="en-US" sz="2000" dirty="0">
                        <a:effectLst/>
                      </a:endParaRPr>
                    </a:p>
                  </a:txBody>
                  <a:tcPr>
                    <a:lnT>
                      <a:noFill/>
                    </a:lnT>
                  </a:tcPr>
                </a:tc>
                <a:tc>
                  <a:txBody>
                    <a:bodyPr/>
                    <a:lstStyle/>
                    <a:p>
                      <a:pPr algn="ctr"/>
                      <a:r>
                        <a:rPr lang="en-US" sz="2000" dirty="0" smtClean="0">
                          <a:effectLst/>
                        </a:rPr>
                        <a:t>$51.20</a:t>
                      </a:r>
                      <a:endParaRPr lang="en-US" sz="2000" dirty="0">
                        <a:effectLst/>
                      </a:endParaRPr>
                    </a:p>
                  </a:txBody>
                  <a:tcPr anchor="ctr">
                    <a:lnT>
                      <a:noFill/>
                    </a:lnT>
                  </a:tcPr>
                </a:tc>
              </a:tr>
              <a:tr h="244812">
                <a:tc>
                  <a:txBody>
                    <a:bodyPr/>
                    <a:lstStyle/>
                    <a:p>
                      <a:r>
                        <a:rPr lang="en-US" sz="2000" dirty="0" smtClean="0">
                          <a:effectLst/>
                        </a:rPr>
                        <a:t>Individual</a:t>
                      </a:r>
                      <a:r>
                        <a:rPr lang="en-US" sz="2000" baseline="0" dirty="0" smtClean="0">
                          <a:effectLst/>
                        </a:rPr>
                        <a:t> </a:t>
                      </a:r>
                      <a:r>
                        <a:rPr lang="en-US" sz="2000" dirty="0" smtClean="0">
                          <a:effectLst/>
                        </a:rPr>
                        <a:t>&amp; Spouse</a:t>
                      </a:r>
                      <a:endParaRPr lang="en-US" sz="2000" dirty="0">
                        <a:effectLst/>
                      </a:endParaRPr>
                    </a:p>
                  </a:txBody>
                  <a:tcPr/>
                </a:tc>
                <a:tc>
                  <a:txBody>
                    <a:bodyPr/>
                    <a:lstStyle/>
                    <a:p>
                      <a:pPr algn="ctr"/>
                      <a:r>
                        <a:rPr lang="en-US" sz="2000" dirty="0" smtClean="0">
                          <a:effectLst/>
                        </a:rPr>
                        <a:t>$93.01</a:t>
                      </a:r>
                      <a:endParaRPr lang="en-US" sz="2000" dirty="0">
                        <a:effectLst/>
                      </a:endParaRPr>
                    </a:p>
                  </a:txBody>
                  <a:tcPr anchor="ctr"/>
                </a:tc>
              </a:tr>
              <a:tr h="244812">
                <a:tc>
                  <a:txBody>
                    <a:bodyPr/>
                    <a:lstStyle/>
                    <a:p>
                      <a:r>
                        <a:rPr lang="en-US" sz="2000" dirty="0" smtClean="0">
                          <a:effectLst/>
                        </a:rPr>
                        <a:t>Individual</a:t>
                      </a:r>
                      <a:r>
                        <a:rPr lang="en-US" sz="2000" baseline="0" dirty="0" smtClean="0">
                          <a:effectLst/>
                        </a:rPr>
                        <a:t> </a:t>
                      </a:r>
                      <a:r>
                        <a:rPr lang="en-US" sz="2000" dirty="0" smtClean="0">
                          <a:effectLst/>
                        </a:rPr>
                        <a:t>&amp;</a:t>
                      </a:r>
                      <a:r>
                        <a:rPr lang="en-US" sz="2000" baseline="0" dirty="0" smtClean="0">
                          <a:effectLst/>
                        </a:rPr>
                        <a:t> Child(</a:t>
                      </a:r>
                      <a:r>
                        <a:rPr lang="en-US" sz="2000" baseline="0" dirty="0" err="1" smtClean="0">
                          <a:effectLst/>
                        </a:rPr>
                        <a:t>ren</a:t>
                      </a:r>
                      <a:r>
                        <a:rPr lang="en-US" sz="2000" baseline="0" dirty="0" smtClean="0">
                          <a:effectLst/>
                        </a:rPr>
                        <a:t>)</a:t>
                      </a:r>
                      <a:endParaRPr lang="en-US" sz="2000" dirty="0">
                        <a:effectLst/>
                      </a:endParaRPr>
                    </a:p>
                  </a:txBody>
                  <a:tcPr/>
                </a:tc>
                <a:tc>
                  <a:txBody>
                    <a:bodyPr/>
                    <a:lstStyle/>
                    <a:p>
                      <a:pPr algn="ctr"/>
                      <a:r>
                        <a:rPr lang="en-US" sz="2000" dirty="0" smtClean="0">
                          <a:effectLst/>
                        </a:rPr>
                        <a:t>$112.26</a:t>
                      </a:r>
                      <a:endParaRPr lang="en-US" sz="2000" dirty="0">
                        <a:effectLst/>
                      </a:endParaRPr>
                    </a:p>
                  </a:txBody>
                  <a:tcPr anchor="ctr"/>
                </a:tc>
              </a:tr>
              <a:tr h="249022">
                <a:tc>
                  <a:txBody>
                    <a:bodyPr/>
                    <a:lstStyle/>
                    <a:p>
                      <a:r>
                        <a:rPr lang="en-US" sz="2000" dirty="0" smtClean="0">
                          <a:effectLst/>
                        </a:rPr>
                        <a:t>Individual</a:t>
                      </a:r>
                      <a:r>
                        <a:rPr lang="en-US" sz="2000" baseline="0" dirty="0" smtClean="0">
                          <a:effectLst/>
                        </a:rPr>
                        <a:t> </a:t>
                      </a:r>
                      <a:r>
                        <a:rPr lang="en-US" sz="2000" dirty="0" smtClean="0">
                          <a:effectLst/>
                        </a:rPr>
                        <a:t>&amp; Family</a:t>
                      </a:r>
                      <a:endParaRPr lang="en-US" sz="2000" dirty="0">
                        <a:effectLst/>
                      </a:endParaRPr>
                    </a:p>
                  </a:txBody>
                  <a:tcPr/>
                </a:tc>
                <a:tc>
                  <a:txBody>
                    <a:bodyPr/>
                    <a:lstStyle/>
                    <a:p>
                      <a:pPr algn="ctr"/>
                      <a:r>
                        <a:rPr lang="en-US" sz="2000" dirty="0" smtClean="0">
                          <a:effectLst/>
                        </a:rPr>
                        <a:t>$150.64</a:t>
                      </a:r>
                      <a:endParaRPr lang="en-US" sz="2000" dirty="0">
                        <a:effectLst/>
                      </a:endParaRPr>
                    </a:p>
                  </a:txBody>
                  <a:tcPr anchor="ctr"/>
                </a:tc>
              </a:tr>
            </a:tbl>
          </a:graphicData>
        </a:graphic>
      </p:graphicFrame>
    </p:spTree>
    <p:extLst>
      <p:ext uri="{BB962C8B-B14F-4D97-AF65-F5344CB8AC3E}">
        <p14:creationId xmlns:p14="http://schemas.microsoft.com/office/powerpoint/2010/main" val="366004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21</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 Vision - VSP</a:t>
            </a:r>
          </a:p>
        </p:txBody>
      </p:sp>
      <p:graphicFrame>
        <p:nvGraphicFramePr>
          <p:cNvPr id="2" name="Table 1"/>
          <p:cNvGraphicFramePr>
            <a:graphicFrameLocks noGrp="1"/>
          </p:cNvGraphicFramePr>
          <p:nvPr>
            <p:extLst>
              <p:ext uri="{D42A27DB-BD31-4B8C-83A1-F6EECF244321}">
                <p14:modId xmlns:p14="http://schemas.microsoft.com/office/powerpoint/2010/main" val="1745319983"/>
              </p:ext>
            </p:extLst>
          </p:nvPr>
        </p:nvGraphicFramePr>
        <p:xfrm>
          <a:off x="2196152" y="1219200"/>
          <a:ext cx="6629400" cy="4846320"/>
        </p:xfrm>
        <a:graphic>
          <a:graphicData uri="http://schemas.openxmlformats.org/drawingml/2006/table">
            <a:tbl>
              <a:tblPr firstRow="1" bandRow="1">
                <a:effectLst/>
                <a:tableStyleId>{073A0DAA-6AF3-43AB-8588-CEC1D06C72B9}</a:tableStyleId>
              </a:tblPr>
              <a:tblGrid>
                <a:gridCol w="1471680"/>
                <a:gridCol w="2209800"/>
                <a:gridCol w="1138456"/>
                <a:gridCol w="1809464"/>
              </a:tblGrid>
              <a:tr h="299112">
                <a:tc>
                  <a:txBody>
                    <a:bodyPr/>
                    <a:lstStyle/>
                    <a:p>
                      <a:pPr algn="ctr"/>
                      <a:r>
                        <a:rPr lang="en-US" sz="1400" dirty="0" smtClean="0">
                          <a:effectLst/>
                        </a:rPr>
                        <a:t>Benefit</a:t>
                      </a:r>
                      <a:endParaRPr lang="en-US" sz="1400" dirty="0">
                        <a:effectLst/>
                      </a:endParaRPr>
                    </a:p>
                  </a:txBody>
                  <a:tcPr>
                    <a:lnL>
                      <a:noFill/>
                    </a:lnL>
                    <a:lnR>
                      <a:noFill/>
                    </a:lnR>
                    <a:lnT>
                      <a:noFill/>
                    </a:lnT>
                    <a:lnB>
                      <a:noFill/>
                    </a:lnB>
                    <a:lnTlToBr>
                      <a:noFill/>
                    </a:lnTlToBr>
                    <a:lnBlToTr>
                      <a:noFill/>
                    </a:lnBlToTr>
                    <a:solidFill>
                      <a:srgbClr val="C00000"/>
                    </a:solidFill>
                  </a:tcPr>
                </a:tc>
                <a:tc>
                  <a:txBody>
                    <a:bodyPr/>
                    <a:lstStyle/>
                    <a:p>
                      <a:pPr algn="ctr"/>
                      <a:r>
                        <a:rPr lang="en-US" sz="1400" smtClean="0">
                          <a:effectLst/>
                        </a:rPr>
                        <a:t>Description</a:t>
                      </a:r>
                      <a:endParaRPr lang="en-US" sz="1400">
                        <a:effectLst/>
                      </a:endParaRPr>
                    </a:p>
                  </a:txBody>
                  <a:tcPr>
                    <a:lnL>
                      <a:noFill/>
                    </a:lnL>
                    <a:lnR>
                      <a:noFill/>
                    </a:lnR>
                    <a:lnT>
                      <a:noFill/>
                    </a:lnT>
                    <a:lnB>
                      <a:noFill/>
                    </a:lnB>
                    <a:lnTlToBr>
                      <a:noFill/>
                    </a:lnTlToBr>
                    <a:lnBlToTr>
                      <a:noFill/>
                    </a:lnBlToTr>
                    <a:solidFill>
                      <a:srgbClr val="C00000"/>
                    </a:solidFill>
                  </a:tcPr>
                </a:tc>
                <a:tc>
                  <a:txBody>
                    <a:bodyPr/>
                    <a:lstStyle/>
                    <a:p>
                      <a:pPr algn="ctr"/>
                      <a:r>
                        <a:rPr lang="en-US" sz="1400" smtClean="0">
                          <a:effectLst/>
                        </a:rPr>
                        <a:t>Copay</a:t>
                      </a:r>
                      <a:endParaRPr lang="en-US" sz="1400">
                        <a:effectLst/>
                      </a:endParaRPr>
                    </a:p>
                  </a:txBody>
                  <a:tcPr>
                    <a:lnL>
                      <a:noFill/>
                    </a:lnL>
                    <a:lnR>
                      <a:noFill/>
                    </a:lnR>
                    <a:lnT>
                      <a:noFill/>
                    </a:lnT>
                    <a:lnB>
                      <a:noFill/>
                    </a:lnB>
                    <a:lnTlToBr>
                      <a:noFill/>
                    </a:lnTlToBr>
                    <a:lnBlToTr>
                      <a:noFill/>
                    </a:lnBlToTr>
                    <a:solidFill>
                      <a:srgbClr val="C00000"/>
                    </a:solidFill>
                  </a:tcPr>
                </a:tc>
                <a:tc>
                  <a:txBody>
                    <a:bodyPr/>
                    <a:lstStyle/>
                    <a:p>
                      <a:pPr algn="ctr"/>
                      <a:r>
                        <a:rPr lang="en-US" sz="1400" smtClean="0">
                          <a:effectLst/>
                        </a:rPr>
                        <a:t>Frequency</a:t>
                      </a:r>
                      <a:endParaRPr lang="en-US" sz="1400">
                        <a:effectLst/>
                      </a:endParaRPr>
                    </a:p>
                  </a:txBody>
                  <a:tcPr>
                    <a:lnL>
                      <a:noFill/>
                    </a:lnL>
                    <a:lnR>
                      <a:noFill/>
                    </a:lnR>
                    <a:lnT>
                      <a:noFill/>
                    </a:lnT>
                    <a:lnB>
                      <a:noFill/>
                    </a:lnB>
                    <a:lnTlToBr>
                      <a:noFill/>
                    </a:lnTlToBr>
                    <a:lnBlToTr>
                      <a:noFill/>
                    </a:lnBlToTr>
                    <a:solidFill>
                      <a:srgbClr val="C00000"/>
                    </a:solidFill>
                  </a:tcPr>
                </a:tc>
              </a:tr>
              <a:tr h="228600">
                <a:tc>
                  <a:txBody>
                    <a:bodyPr/>
                    <a:lstStyle/>
                    <a:p>
                      <a:pPr algn="l"/>
                      <a:r>
                        <a:rPr lang="en-US" sz="1000" dirty="0" err="1" smtClean="0">
                          <a:effectLst/>
                        </a:rPr>
                        <a:t>WellVision</a:t>
                      </a:r>
                      <a:r>
                        <a:rPr lang="en-US" sz="1000" dirty="0" smtClean="0">
                          <a:effectLst/>
                        </a:rPr>
                        <a:t> Exam</a:t>
                      </a:r>
                      <a:endParaRPr lang="en-US" sz="1000" dirty="0">
                        <a:effectLst/>
                      </a:endParaRPr>
                    </a:p>
                  </a:txBody>
                  <a:tcPr>
                    <a:lnT>
                      <a:noFill/>
                    </a:lnT>
                  </a:tcPr>
                </a:tc>
                <a:tc>
                  <a:txBody>
                    <a:bodyPr/>
                    <a:lstStyle/>
                    <a:p>
                      <a:pPr algn="l"/>
                      <a:r>
                        <a:rPr lang="en-US" sz="1000" smtClean="0">
                          <a:effectLst/>
                        </a:rPr>
                        <a:t>Focuses on your eyes and overall wellness</a:t>
                      </a:r>
                      <a:endParaRPr lang="en-US" sz="1000">
                        <a:effectLst/>
                      </a:endParaRPr>
                    </a:p>
                  </a:txBody>
                  <a:tcPr>
                    <a:lnT>
                      <a:noFill/>
                    </a:lnT>
                  </a:tcPr>
                </a:tc>
                <a:tc>
                  <a:txBody>
                    <a:bodyPr/>
                    <a:lstStyle/>
                    <a:p>
                      <a:pPr algn="l"/>
                      <a:r>
                        <a:rPr lang="en-US" sz="1000" smtClean="0">
                          <a:effectLst/>
                        </a:rPr>
                        <a:t>$10</a:t>
                      </a:r>
                      <a:endParaRPr lang="en-US" sz="1000">
                        <a:effectLst/>
                      </a:endParaRPr>
                    </a:p>
                  </a:txBody>
                  <a:tcPr>
                    <a:lnT>
                      <a:noFill/>
                    </a:lnT>
                  </a:tcPr>
                </a:tc>
                <a:tc>
                  <a:txBody>
                    <a:bodyPr/>
                    <a:lstStyle/>
                    <a:p>
                      <a:pPr algn="l"/>
                      <a:r>
                        <a:rPr lang="en-US" sz="1000" smtClean="0">
                          <a:effectLst/>
                        </a:rPr>
                        <a:t>Every calendar year</a:t>
                      </a:r>
                      <a:endParaRPr lang="en-US" sz="1000">
                        <a:effectLst/>
                      </a:endParaRPr>
                    </a:p>
                  </a:txBody>
                  <a:tcPr>
                    <a:lnT>
                      <a:noFill/>
                    </a:lnT>
                  </a:tcPr>
                </a:tc>
              </a:tr>
              <a:tr h="228600">
                <a:tc>
                  <a:txBody>
                    <a:bodyPr/>
                    <a:lstStyle/>
                    <a:p>
                      <a:pPr algn="l"/>
                      <a:r>
                        <a:rPr lang="en-US" sz="1000" smtClean="0">
                          <a:effectLst/>
                        </a:rPr>
                        <a:t>Prescription</a:t>
                      </a:r>
                      <a:r>
                        <a:rPr lang="en-US" sz="1000" baseline="0" smtClean="0">
                          <a:effectLst/>
                        </a:rPr>
                        <a:t> Glasses</a:t>
                      </a:r>
                      <a:endParaRPr lang="en-US" sz="1000">
                        <a:effectLst/>
                      </a:endParaRPr>
                    </a:p>
                  </a:txBody>
                  <a:tcPr/>
                </a:tc>
                <a:tc>
                  <a:txBody>
                    <a:bodyPr/>
                    <a:lstStyle/>
                    <a:p>
                      <a:pPr algn="l"/>
                      <a:endParaRPr lang="en-US" sz="1000">
                        <a:effectLst/>
                      </a:endParaRPr>
                    </a:p>
                  </a:txBody>
                  <a:tcPr/>
                </a:tc>
                <a:tc>
                  <a:txBody>
                    <a:bodyPr/>
                    <a:lstStyle/>
                    <a:p>
                      <a:pPr algn="l"/>
                      <a:r>
                        <a:rPr lang="en-US" sz="1000" smtClean="0">
                          <a:effectLst/>
                        </a:rPr>
                        <a:t>$20</a:t>
                      </a:r>
                      <a:endParaRPr lang="en-US" sz="1000">
                        <a:effectLst/>
                      </a:endParaRPr>
                    </a:p>
                  </a:txBody>
                  <a:tcPr/>
                </a:tc>
                <a:tc>
                  <a:txBody>
                    <a:bodyPr/>
                    <a:lstStyle/>
                    <a:p>
                      <a:pPr algn="l"/>
                      <a:r>
                        <a:rPr lang="en-US" sz="1000" smtClean="0">
                          <a:effectLst/>
                        </a:rPr>
                        <a:t>See frame &amp;</a:t>
                      </a:r>
                      <a:r>
                        <a:rPr lang="en-US" sz="1000" baseline="0" smtClean="0">
                          <a:effectLst/>
                        </a:rPr>
                        <a:t> lenses</a:t>
                      </a:r>
                      <a:endParaRPr lang="en-US" sz="1000">
                        <a:effectLst/>
                      </a:endParaRPr>
                    </a:p>
                  </a:txBody>
                  <a:tcPr/>
                </a:tc>
              </a:tr>
              <a:tr h="228600">
                <a:tc>
                  <a:txBody>
                    <a:bodyPr/>
                    <a:lstStyle/>
                    <a:p>
                      <a:pPr marL="171450" indent="-171450" algn="l">
                        <a:buFont typeface="Arial" panose="020B0604020202020204" pitchFamily="34" charset="0"/>
                        <a:buChar char="•"/>
                      </a:pPr>
                      <a:r>
                        <a:rPr lang="en-US" sz="1000" smtClean="0">
                          <a:effectLst/>
                        </a:rPr>
                        <a:t>Frame</a:t>
                      </a:r>
                      <a:endParaRPr lang="en-US" sz="1000">
                        <a:effectLst/>
                      </a:endParaRPr>
                    </a:p>
                  </a:txBody>
                  <a:tcPr/>
                </a:tc>
                <a:tc>
                  <a:txBody>
                    <a:bodyPr/>
                    <a:lstStyle/>
                    <a:p>
                      <a:pPr algn="l"/>
                      <a:r>
                        <a:rPr lang="en-US" sz="1000" dirty="0" smtClean="0">
                          <a:effectLst/>
                        </a:rPr>
                        <a:t>$150 allowance</a:t>
                      </a:r>
                      <a:endParaRPr lang="en-US" sz="1000" dirty="0">
                        <a:effectLst/>
                      </a:endParaRPr>
                    </a:p>
                  </a:txBody>
                  <a:tcPr/>
                </a:tc>
                <a:tc>
                  <a:txBody>
                    <a:bodyPr/>
                    <a:lstStyle/>
                    <a:p>
                      <a:pPr algn="l"/>
                      <a:r>
                        <a:rPr lang="en-US" sz="1000" smtClean="0">
                          <a:effectLst/>
                        </a:rPr>
                        <a:t>Included</a:t>
                      </a:r>
                      <a:endParaRPr lang="en-US" sz="1000">
                        <a:effectLst/>
                      </a:endParaRPr>
                    </a:p>
                  </a:txBody>
                  <a:tcPr/>
                </a:tc>
                <a:tc>
                  <a:txBody>
                    <a:bodyPr/>
                    <a:lstStyle/>
                    <a:p>
                      <a:pPr algn="l"/>
                      <a:r>
                        <a:rPr lang="en-US" sz="1000" smtClean="0">
                          <a:effectLst/>
                        </a:rPr>
                        <a:t>Every other calendar year</a:t>
                      </a:r>
                      <a:endParaRPr lang="en-US" sz="1000">
                        <a:effectLst/>
                      </a:endParaRPr>
                    </a:p>
                  </a:txBody>
                  <a:tcPr/>
                </a:tc>
              </a:tr>
              <a:tr h="518160">
                <a:tc>
                  <a:txBody>
                    <a:bodyPr/>
                    <a:lstStyle/>
                    <a:p>
                      <a:pPr marL="171450" indent="-171450" algn="l">
                        <a:buFont typeface="Arial" panose="020B0604020202020204" pitchFamily="34" charset="0"/>
                        <a:buChar char="•"/>
                      </a:pPr>
                      <a:r>
                        <a:rPr lang="en-US" sz="1000" dirty="0" smtClean="0">
                          <a:effectLst/>
                        </a:rPr>
                        <a:t>Lenses</a:t>
                      </a:r>
                      <a:endParaRPr lang="en-US" sz="1000" dirty="0">
                        <a:effectLst/>
                      </a:endParaRPr>
                    </a:p>
                  </a:txBody>
                  <a:tcPr>
                    <a:lnL>
                      <a:noFill/>
                    </a:lnL>
                    <a:lnR>
                      <a:noFill/>
                    </a:lnR>
                    <a:lnB>
                      <a:noFill/>
                    </a:lnB>
                    <a:lnTlToBr>
                      <a:noFill/>
                    </a:lnTlToBr>
                    <a:lnBlToTr>
                      <a:noFill/>
                    </a:lnBlToTr>
                    <a:solidFill>
                      <a:srgbClr val="CBCBCB"/>
                    </a:solidFill>
                  </a:tcPr>
                </a:tc>
                <a:tc>
                  <a:txBody>
                    <a:bodyPr/>
                    <a:lstStyle/>
                    <a:p>
                      <a:pPr algn="l"/>
                      <a:r>
                        <a:rPr lang="en-US" sz="1000" b="0" i="0" u="none" strike="noStrike" kern="1200" baseline="0" dirty="0" smtClean="0">
                          <a:solidFill>
                            <a:schemeClr val="dk1"/>
                          </a:solidFill>
                          <a:effectLst/>
                          <a:latin typeface="+mn-lt"/>
                          <a:ea typeface="+mn-ea"/>
                          <a:cs typeface="+mn-cs"/>
                        </a:rPr>
                        <a:t>Single vision, lined bifocal, lined trifocal lenses &amp; Polycarbonate lenses for dependent children</a:t>
                      </a:r>
                      <a:endParaRPr lang="en-US" sz="1000" dirty="0">
                        <a:effectLst/>
                      </a:endParaRPr>
                    </a:p>
                  </a:txBody>
                  <a:tcPr>
                    <a:lnL>
                      <a:noFill/>
                    </a:lnL>
                    <a:lnR>
                      <a:noFill/>
                    </a:lnR>
                    <a:lnB>
                      <a:noFill/>
                    </a:lnB>
                    <a:lnTlToBr>
                      <a:noFill/>
                    </a:lnTlToBr>
                    <a:lnBlToTr>
                      <a:noFill/>
                    </a:lnBlToTr>
                    <a:solidFill>
                      <a:srgbClr val="CBCBCB"/>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Included</a:t>
                      </a:r>
                      <a:r>
                        <a:rPr lang="en-US" sz="1000" baseline="0" smtClean="0">
                          <a:effectLst/>
                        </a:rPr>
                        <a:t> </a:t>
                      </a:r>
                      <a:endParaRPr lang="en-US" sz="1000" smtClean="0">
                        <a:effectLst/>
                      </a:endParaRPr>
                    </a:p>
                  </a:txBody>
                  <a:tcPr>
                    <a:lnL>
                      <a:noFill/>
                    </a:lnL>
                    <a:lnR>
                      <a:noFill/>
                    </a:lnR>
                    <a:lnB>
                      <a:noFill/>
                    </a:lnB>
                    <a:lnTlToBr>
                      <a:noFill/>
                    </a:lnTlToBr>
                    <a:lnBlToTr>
                      <a:noFill/>
                    </a:lnBlToTr>
                    <a:solidFill>
                      <a:srgbClr val="CBCBCB"/>
                    </a:solidFill>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Every other calendar year</a:t>
                      </a:r>
                    </a:p>
                  </a:txBody>
                  <a:tcPr>
                    <a:lnL>
                      <a:noFill/>
                    </a:lnL>
                    <a:lnR>
                      <a:noFill/>
                    </a:lnR>
                    <a:lnB>
                      <a:noFill/>
                    </a:lnB>
                    <a:lnTlToBr>
                      <a:noFill/>
                    </a:lnTlToBr>
                    <a:lnBlToTr>
                      <a:noFill/>
                    </a:lnBlToTr>
                    <a:solidFill>
                      <a:srgbClr val="CBCBCB"/>
                    </a:solidFill>
                  </a:tcPr>
                </a:tc>
              </a:tr>
              <a:tr h="228600">
                <a:tc>
                  <a:txBody>
                    <a:bodyPr/>
                    <a:lstStyle/>
                    <a:p>
                      <a:pPr marL="171450" indent="-171450" algn="l">
                        <a:buFont typeface="Arial" panose="020B0604020202020204" pitchFamily="34" charset="0"/>
                        <a:buChar char="•"/>
                      </a:pPr>
                      <a:r>
                        <a:rPr lang="en-US" sz="1000" smtClean="0">
                          <a:effectLst/>
                        </a:rPr>
                        <a:t>Lens Options</a:t>
                      </a:r>
                      <a:endParaRPr lang="en-US" sz="1000">
                        <a:effectLst/>
                      </a:endParaRPr>
                    </a:p>
                  </a:txBody>
                  <a:tcPr>
                    <a:lnT>
                      <a:noFill/>
                    </a:lnT>
                  </a:tcPr>
                </a:tc>
                <a:tc>
                  <a:txBody>
                    <a:bodyPr/>
                    <a:lstStyle/>
                    <a:p>
                      <a:pPr algn="l"/>
                      <a:r>
                        <a:rPr lang="en-US" sz="1000" b="0" i="0" u="none" strike="noStrike" kern="1200" baseline="0" smtClean="0">
                          <a:solidFill>
                            <a:schemeClr val="dk1"/>
                          </a:solidFill>
                          <a:effectLst/>
                          <a:latin typeface="+mn-lt"/>
                          <a:ea typeface="+mn-ea"/>
                          <a:cs typeface="+mn-cs"/>
                        </a:rPr>
                        <a:t>• Standard progressive lenses</a:t>
                      </a:r>
                    </a:p>
                    <a:p>
                      <a:pPr algn="l"/>
                      <a:r>
                        <a:rPr lang="en-US" sz="1000" b="0" i="0" u="none" strike="noStrike" kern="1200" baseline="0" smtClean="0">
                          <a:solidFill>
                            <a:schemeClr val="dk1"/>
                          </a:solidFill>
                          <a:effectLst/>
                          <a:latin typeface="+mn-lt"/>
                          <a:ea typeface="+mn-ea"/>
                          <a:cs typeface="+mn-cs"/>
                        </a:rPr>
                        <a:t>• Premium progressive lenses</a:t>
                      </a:r>
                    </a:p>
                    <a:p>
                      <a:pPr algn="l"/>
                      <a:r>
                        <a:rPr lang="en-US" sz="1000" b="0" i="0" u="none" strike="noStrike" kern="1200" baseline="0" smtClean="0">
                          <a:solidFill>
                            <a:schemeClr val="dk1"/>
                          </a:solidFill>
                          <a:effectLst/>
                          <a:latin typeface="+mn-lt"/>
                          <a:ea typeface="+mn-ea"/>
                          <a:cs typeface="+mn-cs"/>
                        </a:rPr>
                        <a:t>• Custom progressive lenses</a:t>
                      </a:r>
                    </a:p>
                    <a:p>
                      <a:pPr algn="l"/>
                      <a:r>
                        <a:rPr lang="en-US" sz="1000" b="0" i="0" u="none" strike="noStrike" kern="1200" baseline="0" smtClean="0">
                          <a:solidFill>
                            <a:schemeClr val="dk1"/>
                          </a:solidFill>
                          <a:effectLst/>
                          <a:latin typeface="+mn-lt"/>
                          <a:ea typeface="+mn-ea"/>
                          <a:cs typeface="+mn-cs"/>
                        </a:rPr>
                        <a:t>• Average 35-40% off other lens options</a:t>
                      </a:r>
                      <a:endParaRPr lang="en-US" sz="1000">
                        <a:effectLst/>
                      </a:endParaRPr>
                    </a:p>
                  </a:txBody>
                  <a:tcPr>
                    <a:lnT>
                      <a:noFill/>
                    </a:lnT>
                  </a:tcPr>
                </a:tc>
                <a:tc>
                  <a:txBody>
                    <a:bodyPr/>
                    <a:lstStyle/>
                    <a:p>
                      <a:pPr algn="l"/>
                      <a:r>
                        <a:rPr lang="en-US" sz="1000" smtClean="0">
                          <a:effectLst/>
                        </a:rPr>
                        <a:t>$50</a:t>
                      </a:r>
                    </a:p>
                    <a:p>
                      <a:pPr algn="l"/>
                      <a:r>
                        <a:rPr lang="en-US" sz="1000" smtClean="0">
                          <a:effectLst/>
                        </a:rPr>
                        <a:t>$80 - $90</a:t>
                      </a:r>
                    </a:p>
                    <a:p>
                      <a:pPr algn="l"/>
                      <a:r>
                        <a:rPr lang="en-US" sz="1000" smtClean="0">
                          <a:effectLst/>
                        </a:rPr>
                        <a:t>$120 - $160</a:t>
                      </a:r>
                      <a:endParaRPr lang="en-US" sz="1000">
                        <a:effectLst/>
                      </a:endParaRPr>
                    </a:p>
                  </a:txBody>
                  <a:tcPr>
                    <a:lnT>
                      <a:noFill/>
                    </a:lnT>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Every calendar year</a:t>
                      </a:r>
                    </a:p>
                  </a:txBody>
                  <a:tcPr>
                    <a:lnT>
                      <a:noFill/>
                    </a:lnT>
                  </a:tcPr>
                </a:tc>
              </a:tr>
              <a:tr h="228600">
                <a:tc>
                  <a:txBody>
                    <a:bodyPr/>
                    <a:lstStyle/>
                    <a:p>
                      <a:pPr marL="0" indent="0" algn="l">
                        <a:buFont typeface="Arial" panose="020B0604020202020204" pitchFamily="34" charset="0"/>
                        <a:buNone/>
                      </a:pPr>
                      <a:r>
                        <a:rPr lang="en-US" sz="1000" smtClean="0">
                          <a:effectLst/>
                        </a:rPr>
                        <a:t>Contacts </a:t>
                      </a:r>
                    </a:p>
                    <a:p>
                      <a:pPr marL="0" indent="0" algn="l">
                        <a:buFont typeface="Arial" panose="020B0604020202020204" pitchFamily="34" charset="0"/>
                        <a:buNone/>
                      </a:pPr>
                      <a:r>
                        <a:rPr lang="en-US" sz="1000" smtClean="0">
                          <a:effectLst/>
                        </a:rPr>
                        <a:t>(instead of glasses)</a:t>
                      </a:r>
                      <a:endParaRPr lang="en-US" sz="1000">
                        <a:effectLst/>
                      </a:endParaRPr>
                    </a:p>
                  </a:txBody>
                  <a:tcPr/>
                </a:tc>
                <a:tc>
                  <a:txBody>
                    <a:bodyPr/>
                    <a:lstStyle/>
                    <a:p>
                      <a:pPr algn="l"/>
                      <a:r>
                        <a:rPr lang="en-US" sz="1000" dirty="0" smtClean="0">
                          <a:effectLst/>
                        </a:rPr>
                        <a:t>$150 allowance; 15% off</a:t>
                      </a:r>
                      <a:r>
                        <a:rPr lang="en-US" sz="1000" baseline="0" dirty="0" smtClean="0">
                          <a:effectLst/>
                        </a:rPr>
                        <a:t> contact lens exam</a:t>
                      </a:r>
                      <a:endParaRPr lang="en-US" sz="1000" dirty="0">
                        <a:effectLst/>
                      </a:endParaRPr>
                    </a:p>
                  </a:txBody>
                  <a:tcPr/>
                </a:tc>
                <a:tc>
                  <a:txBody>
                    <a:bodyPr/>
                    <a:lstStyle/>
                    <a:p>
                      <a:pPr algn="l"/>
                      <a:r>
                        <a:rPr lang="en-US" sz="1000" smtClean="0">
                          <a:effectLst/>
                        </a:rPr>
                        <a:t>$0</a:t>
                      </a:r>
                      <a:endParaRPr lang="en-US" sz="1000">
                        <a:effectLst/>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Every calendar</a:t>
                      </a:r>
                      <a:r>
                        <a:rPr lang="en-US" sz="1000" baseline="0" smtClean="0">
                          <a:effectLst/>
                        </a:rPr>
                        <a:t> year</a:t>
                      </a:r>
                      <a:endParaRPr lang="en-US" sz="1000" smtClean="0">
                        <a:effectLst/>
                      </a:endParaRPr>
                    </a:p>
                  </a:txBody>
                  <a:tcPr/>
                </a:tc>
              </a:tr>
              <a:tr h="228600">
                <a:tc>
                  <a:txBody>
                    <a:bodyPr/>
                    <a:lstStyle/>
                    <a:p>
                      <a:pPr marL="0" indent="0" algn="l">
                        <a:buFont typeface="Arial" panose="020B0604020202020204" pitchFamily="34" charset="0"/>
                        <a:buNone/>
                      </a:pPr>
                      <a:r>
                        <a:rPr lang="en-US" sz="1000" smtClean="0">
                          <a:effectLst/>
                        </a:rPr>
                        <a:t>Diabetic Eyecare Plus Program</a:t>
                      </a:r>
                      <a:endParaRPr lang="en-US" sz="1000">
                        <a:effectLst/>
                      </a:endParaRPr>
                    </a:p>
                  </a:txBody>
                  <a:tcPr/>
                </a:tc>
                <a:tc>
                  <a:txBody>
                    <a:bodyPr/>
                    <a:lstStyle/>
                    <a:p>
                      <a:pPr algn="l"/>
                      <a:r>
                        <a:rPr lang="en-US" sz="1000" b="0" i="0" u="none" strike="noStrike" kern="1200" baseline="0" smtClean="0">
                          <a:solidFill>
                            <a:schemeClr val="dk1"/>
                          </a:solidFill>
                          <a:effectLst/>
                          <a:latin typeface="+mn-lt"/>
                          <a:ea typeface="+mn-ea"/>
                          <a:cs typeface="+mn-cs"/>
                        </a:rPr>
                        <a:t>Services related to diabetic eye disease, glaucoma and age-related</a:t>
                      </a:r>
                    </a:p>
                    <a:p>
                      <a:pPr algn="l"/>
                      <a:r>
                        <a:rPr lang="en-US" sz="1000" b="0" i="0" u="none" strike="noStrike" kern="1200" baseline="0" smtClean="0">
                          <a:solidFill>
                            <a:schemeClr val="dk1"/>
                          </a:solidFill>
                          <a:effectLst/>
                          <a:latin typeface="+mn-lt"/>
                          <a:ea typeface="+mn-ea"/>
                          <a:cs typeface="+mn-cs"/>
                        </a:rPr>
                        <a:t>macular degeneration (AMD). Retinal screening for eligible</a:t>
                      </a:r>
                    </a:p>
                    <a:p>
                      <a:pPr algn="l"/>
                      <a:r>
                        <a:rPr lang="en-US" sz="1000" b="0" i="0" u="none" strike="noStrike" kern="1200" baseline="0" smtClean="0">
                          <a:solidFill>
                            <a:schemeClr val="dk1"/>
                          </a:solidFill>
                          <a:effectLst/>
                          <a:latin typeface="+mn-lt"/>
                          <a:ea typeface="+mn-ea"/>
                          <a:cs typeface="+mn-cs"/>
                        </a:rPr>
                        <a:t>members with diabetes. Limitations and coordination with medical</a:t>
                      </a:r>
                    </a:p>
                    <a:p>
                      <a:pPr algn="l"/>
                      <a:r>
                        <a:rPr lang="en-US" sz="1000" b="0" i="0" u="none" strike="noStrike" kern="1200" baseline="0" smtClean="0">
                          <a:solidFill>
                            <a:schemeClr val="dk1"/>
                          </a:solidFill>
                          <a:effectLst/>
                          <a:latin typeface="+mn-lt"/>
                          <a:ea typeface="+mn-ea"/>
                          <a:cs typeface="+mn-cs"/>
                        </a:rPr>
                        <a:t>coverage may apply. Ask your VSP doctor for details.</a:t>
                      </a:r>
                      <a:endParaRPr lang="en-US" sz="1000">
                        <a:effectLst/>
                      </a:endParaRPr>
                    </a:p>
                  </a:txBody>
                  <a:tcPr/>
                </a:tc>
                <a:tc>
                  <a:txBody>
                    <a:bodyPr/>
                    <a:lstStyle/>
                    <a:p>
                      <a:pPr algn="l"/>
                      <a:r>
                        <a:rPr lang="en-US" sz="1000" smtClean="0">
                          <a:effectLst/>
                        </a:rPr>
                        <a:t>$20</a:t>
                      </a:r>
                      <a:endParaRPr lang="en-US" sz="1000">
                        <a:effectLst/>
                      </a:endParaRPr>
                    </a:p>
                  </a:txBody>
                  <a:tcPr/>
                </a:tc>
                <a:tc>
                  <a:txBody>
                    <a:bodyPr/>
                    <a:lstStyle/>
                    <a:p>
                      <a:pPr marL="0" marR="0" indent="0" algn="l" defTabSz="914400" rtl="0" eaLnBrk="1" fontAlgn="auto" latinLnBrk="0" hangingPunct="1">
                        <a:lnSpc>
                          <a:spcPct val="100000"/>
                        </a:lnSpc>
                        <a:spcBef>
                          <a:spcPct val="0"/>
                        </a:spcBef>
                        <a:spcAft>
                          <a:spcPct val="0"/>
                        </a:spcAft>
                        <a:buClrTx/>
                        <a:buSzTx/>
                        <a:buFontTx/>
                        <a:buNone/>
                        <a:defRPr>
                          <a:effectLst/>
                        </a:defRPr>
                      </a:pPr>
                      <a:r>
                        <a:rPr lang="en-US" sz="1000" smtClean="0">
                          <a:effectLst/>
                        </a:rPr>
                        <a:t>As needed</a:t>
                      </a:r>
                    </a:p>
                  </a:txBody>
                  <a:tcPr/>
                </a:tc>
              </a:tr>
              <a:tr h="228600">
                <a:tc>
                  <a:txBody>
                    <a:bodyPr/>
                    <a:lstStyle/>
                    <a:p>
                      <a:pPr marL="0" indent="0" algn="l">
                        <a:buFont typeface="Arial" panose="020B0604020202020204" pitchFamily="34" charset="0"/>
                        <a:buNone/>
                      </a:pPr>
                      <a:r>
                        <a:rPr lang="en-US" sz="1000" smtClean="0">
                          <a:effectLst/>
                        </a:rPr>
                        <a:t>Extra Savings &amp; Discounts</a:t>
                      </a:r>
                      <a:endParaRPr lang="en-US" sz="1000">
                        <a:effectLst/>
                      </a:endParaRPr>
                    </a:p>
                  </a:txBody>
                  <a:tcPr/>
                </a:tc>
                <a:tc gridSpan="3">
                  <a:txBody>
                    <a:bodyPr/>
                    <a:lstStyle/>
                    <a:p>
                      <a:pPr marL="171450" indent="-171450" algn="l">
                        <a:buFont typeface="Arial" panose="020B0604020202020204" pitchFamily="34" charset="0"/>
                        <a:buChar char="•"/>
                      </a:pPr>
                      <a:r>
                        <a:rPr lang="en-US" sz="1000" b="0" i="0" u="none" strike="noStrike" kern="1200" baseline="0" dirty="0" smtClean="0">
                          <a:solidFill>
                            <a:schemeClr val="dk1"/>
                          </a:solidFill>
                          <a:effectLst/>
                          <a:latin typeface="+mn-lt"/>
                          <a:ea typeface="+mn-ea"/>
                          <a:cs typeface="+mn-cs"/>
                        </a:rPr>
                        <a:t>Additional Glasses &amp; Sunglasses - 30% off </a:t>
                      </a:r>
                    </a:p>
                    <a:p>
                      <a:pPr marL="171450" indent="-171450" algn="l">
                        <a:buFont typeface="Arial" panose="020B0604020202020204" pitchFamily="34" charset="0"/>
                        <a:buChar char="•"/>
                      </a:pPr>
                      <a:r>
                        <a:rPr lang="en-US" sz="1000" b="0" i="0" u="none" strike="noStrike" kern="1200" baseline="0" dirty="0" smtClean="0">
                          <a:solidFill>
                            <a:schemeClr val="dk1"/>
                          </a:solidFill>
                          <a:effectLst/>
                          <a:latin typeface="+mn-lt"/>
                          <a:ea typeface="+mn-ea"/>
                          <a:cs typeface="+mn-cs"/>
                        </a:rPr>
                        <a:t>Laser Vision Correction - Average 15% off the regular price or 5% off the promotional price</a:t>
                      </a:r>
                      <a:endParaRPr lang="en-US" sz="1000" dirty="0">
                        <a:effectLst/>
                      </a:endParaRPr>
                    </a:p>
                  </a:txBody>
                  <a:tcPr/>
                </a:tc>
                <a:tc hMerge="1">
                  <a:txBody>
                    <a:bodyPr/>
                    <a:lstStyle/>
                    <a:p>
                      <a:pPr algn="ctr"/>
                      <a:endParaRPr lang="en-US" sz="1050">
                        <a:effectLst/>
                      </a:endParaRPr>
                    </a:p>
                  </a:txBody>
                  <a:tcPr/>
                </a:tc>
                <a:tc hMerge="1">
                  <a:txBody>
                    <a:bodyPr/>
                    <a:lstStyle/>
                    <a:p>
                      <a:pPr marL="0" marR="0" indent="0" algn="ctr" defTabSz="914400" rtl="0" eaLnBrk="1" fontAlgn="auto" latinLnBrk="0" hangingPunct="1">
                        <a:lnSpc>
                          <a:spcPct val="100000"/>
                        </a:lnSpc>
                        <a:spcBef>
                          <a:spcPct val="0"/>
                        </a:spcBef>
                        <a:spcAft>
                          <a:spcPct val="0"/>
                        </a:spcAft>
                        <a:buClrTx/>
                        <a:buSzTx/>
                        <a:buFontTx/>
                        <a:buNone/>
                        <a:defRPr>
                          <a:effectLst/>
                        </a:defRPr>
                      </a:pPr>
                      <a:endParaRPr lang="en-US" sz="1050" smtClean="0">
                        <a:effectLst/>
                      </a:endParaRPr>
                    </a:p>
                  </a:txBody>
                  <a:tcPr/>
                </a:tc>
              </a:tr>
            </a:tbl>
          </a:graphicData>
        </a:graphic>
      </p:graphicFrame>
      <p:sp>
        <p:nvSpPr>
          <p:cNvPr id="3" name="Rectangle 2"/>
          <p:cNvSpPr/>
          <p:nvPr/>
        </p:nvSpPr>
        <p:spPr>
          <a:xfrm>
            <a:off x="327812" y="2052856"/>
            <a:ext cx="1800100" cy="3754874"/>
          </a:xfrm>
          <a:prstGeom prst="rect">
            <a:avLst/>
          </a:prstGeom>
          <a:solidFill>
            <a:srgbClr val="C00000"/>
          </a:solidFill>
          <a:ln w="19050">
            <a:noFill/>
          </a:ln>
          <a:effectLst/>
        </p:spPr>
        <p:txBody>
          <a:bodyPr wrap="square">
            <a:spAutoFit/>
          </a:bodyPr>
          <a:lstStyle/>
          <a:p>
            <a:r>
              <a:rPr lang="en-US" altLang="en-US" sz="1400" dirty="0">
                <a:solidFill>
                  <a:schemeClr val="bg1"/>
                </a:solidFill>
                <a:effectLst/>
                <a:latin typeface="+mj-lt"/>
              </a:rPr>
              <a:t>VSP is one of the nation’s leading vision service plans with </a:t>
            </a:r>
            <a:r>
              <a:rPr lang="en-US" altLang="en-US" sz="1400" dirty="0" smtClean="0">
                <a:solidFill>
                  <a:schemeClr val="bg1"/>
                </a:solidFill>
                <a:effectLst/>
                <a:latin typeface="+mj-lt"/>
              </a:rPr>
              <a:t>national network of providers. </a:t>
            </a:r>
          </a:p>
          <a:p>
            <a:endParaRPr lang="en-US" sz="1400" dirty="0">
              <a:solidFill>
                <a:schemeClr val="bg1"/>
              </a:solidFill>
              <a:latin typeface="+mj-lt"/>
            </a:endParaRPr>
          </a:p>
          <a:p>
            <a:r>
              <a:rPr lang="en-US" altLang="en-US" sz="1400" dirty="0" smtClean="0">
                <a:solidFill>
                  <a:schemeClr val="bg1"/>
                </a:solidFill>
                <a:effectLst/>
                <a:latin typeface="+mj-lt"/>
              </a:rPr>
              <a:t>You </a:t>
            </a:r>
            <a:r>
              <a:rPr lang="en-US" altLang="en-US" sz="1400" dirty="0">
                <a:solidFill>
                  <a:schemeClr val="bg1"/>
                </a:solidFill>
                <a:effectLst/>
                <a:latin typeface="+mj-lt"/>
              </a:rPr>
              <a:t>can find a provider on line at </a:t>
            </a:r>
            <a:r>
              <a:rPr lang="en-US" altLang="en-US" sz="1400" b="1" dirty="0">
                <a:solidFill>
                  <a:schemeClr val="bg1"/>
                </a:solidFill>
                <a:effectLst/>
                <a:latin typeface="+mj-lt"/>
              </a:rPr>
              <a:t>vsp.com</a:t>
            </a:r>
            <a:r>
              <a:rPr lang="en-US" altLang="en-US" sz="1400" dirty="0">
                <a:solidFill>
                  <a:schemeClr val="bg1"/>
                </a:solidFill>
                <a:effectLst/>
                <a:latin typeface="+mj-lt"/>
              </a:rPr>
              <a:t> or you can call </a:t>
            </a:r>
            <a:r>
              <a:rPr lang="en-US" altLang="en-US" sz="1400" b="1" dirty="0" smtClean="0">
                <a:solidFill>
                  <a:schemeClr val="bg1"/>
                </a:solidFill>
                <a:effectLst/>
                <a:latin typeface="+mj-lt"/>
              </a:rPr>
              <a:t>800-877-7195</a:t>
            </a:r>
          </a:p>
          <a:p>
            <a:endParaRPr lang="en-US" sz="1400" b="1" dirty="0">
              <a:solidFill>
                <a:schemeClr val="bg1"/>
              </a:solidFill>
              <a:latin typeface="+mj-lt"/>
            </a:endParaRPr>
          </a:p>
          <a:p>
            <a:r>
              <a:rPr lang="en-US" sz="1400" dirty="0" smtClean="0">
                <a:solidFill>
                  <a:schemeClr val="bg1"/>
                </a:solidFill>
                <a:latin typeface="+mj-lt"/>
              </a:rPr>
              <a:t>Visit </a:t>
            </a:r>
            <a:r>
              <a:rPr lang="en-US" sz="1400" b="1" dirty="0">
                <a:solidFill>
                  <a:schemeClr val="bg1"/>
                </a:solidFill>
                <a:latin typeface="+mj-lt"/>
              </a:rPr>
              <a:t>vsp.com</a:t>
            </a:r>
            <a:r>
              <a:rPr lang="en-US" sz="1400" dirty="0">
                <a:solidFill>
                  <a:schemeClr val="bg1"/>
                </a:solidFill>
                <a:latin typeface="+mj-lt"/>
              </a:rPr>
              <a:t> for coverage details if you plan to see a provider other than a VSP doctor. </a:t>
            </a:r>
            <a:endParaRPr lang="en-US" altLang="en-US" sz="1400" b="1" dirty="0">
              <a:solidFill>
                <a:schemeClr val="bg1"/>
              </a:solidFill>
              <a:effectLst/>
              <a:latin typeface="+mj-lt"/>
            </a:endParaRPr>
          </a:p>
        </p:txBody>
      </p:sp>
    </p:spTree>
    <p:extLst>
      <p:ext uri="{BB962C8B-B14F-4D97-AF65-F5344CB8AC3E}">
        <p14:creationId xmlns:p14="http://schemas.microsoft.com/office/powerpoint/2010/main" val="384790428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22</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dirty="0" smtClean="0">
                <a:effectLst/>
              </a:rPr>
              <a:t>Partner Premiums </a:t>
            </a:r>
            <a:br>
              <a:rPr lang="en-US" dirty="0" smtClean="0">
                <a:effectLst/>
              </a:rPr>
            </a:br>
            <a:r>
              <a:rPr lang="en-US" dirty="0" smtClean="0">
                <a:effectLst/>
              </a:rPr>
              <a:t>Effective January 1, 2016</a:t>
            </a:r>
          </a:p>
        </p:txBody>
      </p:sp>
      <p:graphicFrame>
        <p:nvGraphicFramePr>
          <p:cNvPr id="4" name="Table 3"/>
          <p:cNvGraphicFramePr>
            <a:graphicFrameLocks noGrp="1"/>
          </p:cNvGraphicFramePr>
          <p:nvPr>
            <p:extLst>
              <p:ext uri="{D42A27DB-BD31-4B8C-83A1-F6EECF244321}">
                <p14:modId xmlns:p14="http://schemas.microsoft.com/office/powerpoint/2010/main" val="108170864"/>
              </p:ext>
            </p:extLst>
          </p:nvPr>
        </p:nvGraphicFramePr>
        <p:xfrm>
          <a:off x="1276350" y="2209800"/>
          <a:ext cx="6324600" cy="2286000"/>
        </p:xfrm>
        <a:graphic>
          <a:graphicData uri="http://schemas.openxmlformats.org/drawingml/2006/table">
            <a:tbl>
              <a:tblPr firstRow="1" bandRow="1">
                <a:effectLst/>
                <a:tableStyleId>{073A0DAA-6AF3-43AB-8588-CEC1D06C72B9}</a:tableStyleId>
              </a:tblPr>
              <a:tblGrid>
                <a:gridCol w="3794760"/>
                <a:gridCol w="2529840"/>
              </a:tblGrid>
              <a:tr h="685800">
                <a:tc>
                  <a:txBody>
                    <a:bodyPr/>
                    <a:lstStyle/>
                    <a:p>
                      <a:r>
                        <a:rPr lang="en-US" sz="2000" dirty="0" smtClean="0">
                          <a:effectLst/>
                        </a:rPr>
                        <a:t>Vision</a:t>
                      </a:r>
                    </a:p>
                    <a:p>
                      <a:r>
                        <a:rPr lang="en-US" sz="2000" dirty="0" smtClean="0">
                          <a:effectLst/>
                        </a:rPr>
                        <a:t>Monthly Rates</a:t>
                      </a:r>
                      <a:endParaRPr lang="en-US" sz="2000" dirty="0">
                        <a:effectLst/>
                      </a:endParaRPr>
                    </a:p>
                  </a:txBody>
                  <a:tcPr anchor="ctr">
                    <a:lnL>
                      <a:noFill/>
                    </a:lnL>
                    <a:lnR>
                      <a:noFill/>
                    </a:lnR>
                    <a:lnT>
                      <a:noFill/>
                    </a:lnT>
                    <a:lnB>
                      <a:noFill/>
                    </a:lnB>
                    <a:lnTlToBr>
                      <a:noFill/>
                    </a:lnTlToBr>
                    <a:lnBlToTr>
                      <a:noFill/>
                    </a:lnBlToTr>
                    <a:solidFill>
                      <a:srgbClr val="C00000"/>
                    </a:solidFill>
                  </a:tcPr>
                </a:tc>
                <a:tc>
                  <a:txBody>
                    <a:bodyPr/>
                    <a:lstStyle/>
                    <a:p>
                      <a:pPr algn="ctr"/>
                      <a:r>
                        <a:rPr lang="en-US" sz="2000" smtClean="0">
                          <a:effectLst/>
                        </a:rPr>
                        <a:t>Voluntary</a:t>
                      </a:r>
                      <a:endParaRPr lang="en-US" sz="2000">
                        <a:effectLst/>
                      </a:endParaRPr>
                    </a:p>
                  </a:txBody>
                  <a:tcPr anchor="ctr">
                    <a:lnL>
                      <a:noFill/>
                    </a:lnL>
                    <a:lnR>
                      <a:noFill/>
                    </a:lnR>
                    <a:lnT>
                      <a:noFill/>
                    </a:lnT>
                    <a:lnB>
                      <a:noFill/>
                    </a:lnB>
                    <a:lnTlToBr>
                      <a:noFill/>
                    </a:lnTlToBr>
                    <a:lnBlToTr>
                      <a:noFill/>
                    </a:lnBlToTr>
                    <a:solidFill>
                      <a:srgbClr val="C00000"/>
                    </a:solidFill>
                  </a:tcPr>
                </a:tc>
              </a:tr>
              <a:tr h="249022">
                <a:tc>
                  <a:txBody>
                    <a:bodyPr/>
                    <a:lstStyle/>
                    <a:p>
                      <a:r>
                        <a:rPr lang="en-US" sz="2000" dirty="0" smtClean="0">
                          <a:effectLst/>
                        </a:rPr>
                        <a:t>Individual</a:t>
                      </a:r>
                      <a:r>
                        <a:rPr lang="en-US" sz="2000" baseline="0" dirty="0" smtClean="0">
                          <a:effectLst/>
                        </a:rPr>
                        <a:t> Only</a:t>
                      </a:r>
                      <a:endParaRPr lang="en-US" sz="2000" dirty="0">
                        <a:effectLst/>
                      </a:endParaRPr>
                    </a:p>
                  </a:txBody>
                  <a:tcPr>
                    <a:lnT>
                      <a:noFill/>
                    </a:lnT>
                  </a:tcPr>
                </a:tc>
                <a:tc>
                  <a:txBody>
                    <a:bodyPr/>
                    <a:lstStyle/>
                    <a:p>
                      <a:pPr algn="ctr" fontAlgn="b"/>
                      <a:r>
                        <a:rPr lang="en-US" sz="2000" u="none" strike="noStrike" dirty="0">
                          <a:effectLst/>
                          <a:latin typeface="+mn-lt"/>
                        </a:rPr>
                        <a:t>$7.73 </a:t>
                      </a:r>
                      <a:endParaRPr lang="en-US" sz="2000" b="0" i="0" u="none" strike="noStrike" dirty="0">
                        <a:solidFill>
                          <a:srgbClr val="000000"/>
                        </a:solidFill>
                        <a:effectLst/>
                        <a:latin typeface="+mn-lt"/>
                      </a:endParaRPr>
                    </a:p>
                  </a:txBody>
                  <a:tcPr marL="4371" marR="4371" marT="4371" marB="0" anchor="ctr">
                    <a:lnT>
                      <a:noFill/>
                    </a:lnT>
                  </a:tcPr>
                </a:tc>
              </a:tr>
              <a:tr h="244812">
                <a:tc>
                  <a:txBody>
                    <a:bodyPr/>
                    <a:lstStyle/>
                    <a:p>
                      <a:r>
                        <a:rPr lang="en-US" sz="2000" dirty="0" smtClean="0">
                          <a:effectLst/>
                        </a:rPr>
                        <a:t>Individual</a:t>
                      </a:r>
                      <a:r>
                        <a:rPr lang="en-US" sz="2000" baseline="0" dirty="0" smtClean="0">
                          <a:effectLst/>
                        </a:rPr>
                        <a:t> </a:t>
                      </a:r>
                      <a:r>
                        <a:rPr lang="en-US" sz="2000" dirty="0" smtClean="0">
                          <a:effectLst/>
                        </a:rPr>
                        <a:t>&amp; Spouse</a:t>
                      </a:r>
                      <a:endParaRPr lang="en-US" sz="2000" dirty="0">
                        <a:effectLst/>
                      </a:endParaRPr>
                    </a:p>
                  </a:txBody>
                  <a:tcPr/>
                </a:tc>
                <a:tc>
                  <a:txBody>
                    <a:bodyPr/>
                    <a:lstStyle/>
                    <a:p>
                      <a:pPr algn="ctr" fontAlgn="b"/>
                      <a:r>
                        <a:rPr lang="en-US" sz="2000" u="none" strike="noStrike" dirty="0">
                          <a:effectLst/>
                          <a:latin typeface="+mn-lt"/>
                        </a:rPr>
                        <a:t>$15.48 </a:t>
                      </a:r>
                      <a:endParaRPr lang="en-US" sz="2000" b="0" i="0" u="none" strike="noStrike" dirty="0">
                        <a:solidFill>
                          <a:srgbClr val="000000"/>
                        </a:solidFill>
                        <a:effectLst/>
                        <a:latin typeface="+mn-lt"/>
                      </a:endParaRPr>
                    </a:p>
                  </a:txBody>
                  <a:tcPr marL="4371" marR="4371" marT="4371" marB="0" anchor="ctr"/>
                </a:tc>
              </a:tr>
              <a:tr h="244812">
                <a:tc>
                  <a:txBody>
                    <a:bodyPr/>
                    <a:lstStyle/>
                    <a:p>
                      <a:r>
                        <a:rPr lang="en-US" sz="2000" dirty="0" smtClean="0">
                          <a:effectLst/>
                        </a:rPr>
                        <a:t>Individual</a:t>
                      </a:r>
                      <a:r>
                        <a:rPr lang="en-US" sz="2000" baseline="0" dirty="0" smtClean="0">
                          <a:effectLst/>
                        </a:rPr>
                        <a:t> </a:t>
                      </a:r>
                      <a:r>
                        <a:rPr lang="en-US" sz="2000" dirty="0" smtClean="0">
                          <a:effectLst/>
                        </a:rPr>
                        <a:t>&amp;</a:t>
                      </a:r>
                      <a:r>
                        <a:rPr lang="en-US" sz="2000" baseline="0" dirty="0" smtClean="0">
                          <a:effectLst/>
                        </a:rPr>
                        <a:t> Child(</a:t>
                      </a:r>
                      <a:r>
                        <a:rPr lang="en-US" sz="2000" baseline="0" dirty="0" err="1" smtClean="0">
                          <a:effectLst/>
                        </a:rPr>
                        <a:t>ren</a:t>
                      </a:r>
                      <a:r>
                        <a:rPr lang="en-US" sz="2000" baseline="0" dirty="0" smtClean="0">
                          <a:effectLst/>
                        </a:rPr>
                        <a:t>)</a:t>
                      </a:r>
                      <a:endParaRPr lang="en-US" sz="2000" dirty="0">
                        <a:effectLst/>
                      </a:endParaRPr>
                    </a:p>
                  </a:txBody>
                  <a:tcPr/>
                </a:tc>
                <a:tc>
                  <a:txBody>
                    <a:bodyPr/>
                    <a:lstStyle/>
                    <a:p>
                      <a:pPr algn="ctr" fontAlgn="b"/>
                      <a:r>
                        <a:rPr lang="en-US" sz="2000" u="none" strike="noStrike" dirty="0">
                          <a:effectLst/>
                          <a:latin typeface="+mn-lt"/>
                        </a:rPr>
                        <a:t>$16.55 </a:t>
                      </a:r>
                      <a:endParaRPr lang="en-US" sz="2000" b="0" i="0" u="none" strike="noStrike" dirty="0">
                        <a:solidFill>
                          <a:srgbClr val="000000"/>
                        </a:solidFill>
                        <a:effectLst/>
                        <a:latin typeface="+mn-lt"/>
                      </a:endParaRPr>
                    </a:p>
                  </a:txBody>
                  <a:tcPr marL="4371" marR="4371" marT="4371" marB="0" anchor="ctr"/>
                </a:tc>
              </a:tr>
              <a:tr h="249022">
                <a:tc>
                  <a:txBody>
                    <a:bodyPr/>
                    <a:lstStyle/>
                    <a:p>
                      <a:r>
                        <a:rPr lang="en-US" sz="2000" dirty="0" smtClean="0">
                          <a:effectLst/>
                        </a:rPr>
                        <a:t>Individual</a:t>
                      </a:r>
                      <a:r>
                        <a:rPr lang="en-US" sz="2000" baseline="0" dirty="0" smtClean="0">
                          <a:effectLst/>
                        </a:rPr>
                        <a:t> </a:t>
                      </a:r>
                      <a:r>
                        <a:rPr lang="en-US" sz="2000" dirty="0" smtClean="0">
                          <a:effectLst/>
                        </a:rPr>
                        <a:t>&amp; Family</a:t>
                      </a:r>
                      <a:endParaRPr lang="en-US" sz="2000" dirty="0">
                        <a:effectLst/>
                      </a:endParaRPr>
                    </a:p>
                  </a:txBody>
                  <a:tcPr/>
                </a:tc>
                <a:tc>
                  <a:txBody>
                    <a:bodyPr/>
                    <a:lstStyle/>
                    <a:p>
                      <a:pPr algn="ctr" fontAlgn="b"/>
                      <a:r>
                        <a:rPr lang="en-US" sz="2000" u="none" strike="noStrike" dirty="0">
                          <a:effectLst/>
                          <a:latin typeface="+mn-lt"/>
                        </a:rPr>
                        <a:t>$26.46 </a:t>
                      </a:r>
                      <a:endParaRPr lang="en-US" sz="2000" b="0" i="0" u="none" strike="noStrike" dirty="0">
                        <a:solidFill>
                          <a:srgbClr val="000000"/>
                        </a:solidFill>
                        <a:effectLst/>
                        <a:latin typeface="+mn-lt"/>
                      </a:endParaRPr>
                    </a:p>
                  </a:txBody>
                  <a:tcPr marL="4371" marR="4371" marT="4371" marB="0" anchor="ctr"/>
                </a:tc>
              </a:tr>
            </a:tbl>
          </a:graphicData>
        </a:graphic>
      </p:graphicFrame>
    </p:spTree>
    <p:extLst>
      <p:ext uri="{BB962C8B-B14F-4D97-AF65-F5344CB8AC3E}">
        <p14:creationId xmlns:p14="http://schemas.microsoft.com/office/powerpoint/2010/main" val="8281487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23</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Basic Life and AD&amp;D Insurance – The Standard</a:t>
            </a:r>
          </a:p>
        </p:txBody>
      </p:sp>
      <p:sp>
        <p:nvSpPr>
          <p:cNvPr id="6" name="Rectangle 3"/>
          <p:cNvSpPr txBox="1"/>
          <p:nvPr/>
        </p:nvSpPr>
        <p:spPr>
          <a:xfrm>
            <a:off x="292176" y="1676400"/>
            <a:ext cx="86487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altLang="en-US" sz="2200" dirty="0" smtClean="0">
                <a:effectLst/>
              </a:rPr>
              <a:t>Under the Locke Lord plan, life insurance is a mandatory partner plan </a:t>
            </a:r>
          </a:p>
          <a:p>
            <a:pPr>
              <a:buClr>
                <a:srgbClr val="C00000"/>
              </a:buClr>
            </a:pPr>
            <a:r>
              <a:rPr lang="en-US" altLang="en-US" sz="2200" dirty="0" smtClean="0">
                <a:effectLst/>
              </a:rPr>
              <a:t>Partners are auto enrolled in Term Life </a:t>
            </a:r>
            <a:r>
              <a:rPr lang="en-US" altLang="en-US" sz="2200" dirty="0">
                <a:effectLst/>
              </a:rPr>
              <a:t>and AD&amp;D coverage </a:t>
            </a:r>
            <a:r>
              <a:rPr lang="en-US" altLang="en-US" sz="2200" dirty="0" smtClean="0">
                <a:effectLst/>
              </a:rPr>
              <a:t>at  $1 Million</a:t>
            </a:r>
          </a:p>
          <a:p>
            <a:pPr>
              <a:buClr>
                <a:srgbClr val="C00000"/>
              </a:buClr>
            </a:pPr>
            <a:r>
              <a:rPr lang="en-US" altLang="en-US" sz="2200" dirty="0" smtClean="0">
                <a:effectLst/>
              </a:rPr>
              <a:t>Like all benefits Partners are responsible for the premiums</a:t>
            </a:r>
            <a:endParaRPr lang="en-US" altLang="en-US" sz="2200" dirty="0">
              <a:effectLst/>
            </a:endParaRPr>
          </a:p>
          <a:p>
            <a:pPr>
              <a:buClr>
                <a:srgbClr val="C00000"/>
              </a:buClr>
            </a:pPr>
            <a:r>
              <a:rPr lang="en-US" altLang="en-US" sz="2200" dirty="0" smtClean="0">
                <a:effectLst/>
              </a:rPr>
              <a:t>No Medical Underwriting</a:t>
            </a:r>
          </a:p>
          <a:p>
            <a:pPr marL="406400" lvl="1" indent="0">
              <a:buClr>
                <a:srgbClr val="C00000"/>
              </a:buClr>
              <a:buNone/>
            </a:pPr>
            <a:endParaRPr lang="en-US" altLang="en-US" sz="2200" dirty="0">
              <a:effectLst/>
            </a:endParaRPr>
          </a:p>
          <a:p>
            <a:endParaRPr lang="en-US" altLang="en-US" sz="2200" dirty="0">
              <a:effectLst/>
            </a:endParaRPr>
          </a:p>
          <a:p>
            <a:endParaRPr lang="en-US" altLang="en-US" sz="2200" dirty="0">
              <a:effectLst/>
            </a:endParaRPr>
          </a:p>
          <a:p>
            <a:pPr lvl="1"/>
            <a:endParaRPr lang="en-US" altLang="en-US" sz="2200" dirty="0">
              <a:effectLst/>
            </a:endParaRPr>
          </a:p>
        </p:txBody>
      </p:sp>
    </p:spTree>
    <p:extLst>
      <p:ext uri="{BB962C8B-B14F-4D97-AF65-F5344CB8AC3E}">
        <p14:creationId xmlns:p14="http://schemas.microsoft.com/office/powerpoint/2010/main" val="92744003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24</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Voluntary Life Insurance – The Standard</a:t>
            </a:r>
          </a:p>
        </p:txBody>
      </p:sp>
      <p:sp>
        <p:nvSpPr>
          <p:cNvPr id="5" name="Rectangle 3"/>
          <p:cNvSpPr txBox="1"/>
          <p:nvPr/>
        </p:nvSpPr>
        <p:spPr>
          <a:xfrm>
            <a:off x="266700" y="13716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endParaRPr lang="en-US" altLang="en-US" sz="2400">
              <a:effectLst/>
            </a:endParaRPr>
          </a:p>
          <a:p>
            <a:pPr lvl="1"/>
            <a:endParaRPr lang="en-US" altLang="en-US" sz="2400">
              <a:effectLst/>
            </a:endParaRPr>
          </a:p>
          <a:p>
            <a:pPr marL="406400" lvl="1" indent="0">
              <a:buNone/>
            </a:pPr>
            <a:endParaRPr lang="en-US" altLang="en-US" sz="2400">
              <a:effectLst/>
            </a:endParaRPr>
          </a:p>
          <a:p>
            <a:endParaRPr lang="en-US" altLang="en-US" sz="2400">
              <a:effectLst/>
            </a:endParaRPr>
          </a:p>
          <a:p>
            <a:endParaRPr lang="en-US" altLang="en-US" sz="2400">
              <a:effectLst/>
            </a:endParaRPr>
          </a:p>
          <a:p>
            <a:pPr lvl="1"/>
            <a:endParaRPr lang="en-US" altLang="en-US" sz="2400">
              <a:effectLst/>
            </a:endParaRPr>
          </a:p>
        </p:txBody>
      </p:sp>
      <p:sp>
        <p:nvSpPr>
          <p:cNvPr id="7" name="Rectangle 3"/>
          <p:cNvSpPr txBox="1"/>
          <p:nvPr/>
        </p:nvSpPr>
        <p:spPr>
          <a:xfrm>
            <a:off x="343810" y="1333500"/>
            <a:ext cx="841919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altLang="en-US" sz="2000" dirty="0" smtClean="0">
                <a:effectLst/>
                <a:latin typeface="+mn-lt"/>
              </a:rPr>
              <a:t>Obtain </a:t>
            </a:r>
            <a:r>
              <a:rPr lang="en-US" altLang="en-US" sz="2000" dirty="0">
                <a:effectLst/>
                <a:latin typeface="+mn-lt"/>
              </a:rPr>
              <a:t>up to $700,000 or 5X your </a:t>
            </a:r>
            <a:r>
              <a:rPr lang="en-US" altLang="en-US" sz="2000" dirty="0" smtClean="0">
                <a:effectLst/>
                <a:latin typeface="+mn-lt"/>
              </a:rPr>
              <a:t>compensation in </a:t>
            </a:r>
            <a:r>
              <a:rPr lang="en-US" altLang="en-US" sz="2000" dirty="0">
                <a:effectLst/>
                <a:latin typeface="+mn-lt"/>
              </a:rPr>
              <a:t>increments of $</a:t>
            </a:r>
            <a:r>
              <a:rPr lang="en-US" altLang="en-US" sz="2000" dirty="0" smtClean="0">
                <a:effectLst/>
                <a:latin typeface="+mn-lt"/>
              </a:rPr>
              <a:t>10,000</a:t>
            </a:r>
          </a:p>
          <a:p>
            <a:pPr>
              <a:buClr>
                <a:srgbClr val="C00000"/>
              </a:buClr>
            </a:pPr>
            <a:r>
              <a:rPr lang="en-US" altLang="en-US" sz="2000" dirty="0">
                <a:latin typeface="+mn-lt"/>
              </a:rPr>
              <a:t>Spouse Life up to $</a:t>
            </a:r>
            <a:r>
              <a:rPr lang="en-US" altLang="en-US" sz="2000" dirty="0" smtClean="0">
                <a:latin typeface="+mn-lt"/>
              </a:rPr>
              <a:t>500,000 (spousal life </a:t>
            </a:r>
            <a:r>
              <a:rPr lang="en-US" altLang="en-US" sz="2000" dirty="0">
                <a:latin typeface="+mn-lt"/>
              </a:rPr>
              <a:t>coverage cannot exceed your </a:t>
            </a:r>
            <a:r>
              <a:rPr lang="en-US" altLang="en-US" sz="2000" dirty="0" smtClean="0">
                <a:latin typeface="+mn-lt"/>
              </a:rPr>
              <a:t>voluntary life election)</a:t>
            </a:r>
            <a:endParaRPr lang="en-US" altLang="en-US" sz="2000" dirty="0">
              <a:latin typeface="+mn-lt"/>
            </a:endParaRPr>
          </a:p>
          <a:p>
            <a:pPr>
              <a:buClr>
                <a:srgbClr val="C00000"/>
              </a:buClr>
            </a:pPr>
            <a:r>
              <a:rPr lang="en-US" altLang="en-US" sz="2000" dirty="0" smtClean="0">
                <a:latin typeface="+mn-lt"/>
              </a:rPr>
              <a:t>Child </a:t>
            </a:r>
            <a:r>
              <a:rPr lang="en-US" altLang="en-US" sz="2000" dirty="0">
                <a:latin typeface="+mn-lt"/>
              </a:rPr>
              <a:t>life up to $10,000</a:t>
            </a:r>
          </a:p>
          <a:p>
            <a:pPr>
              <a:buClr>
                <a:srgbClr val="C00000"/>
              </a:buClr>
            </a:pPr>
            <a:r>
              <a:rPr lang="en-US" altLang="en-US" sz="2000" dirty="0" smtClean="0">
                <a:latin typeface="+mn-lt"/>
              </a:rPr>
              <a:t>Must elect Voluntary Life in order to obtain Spousal Life</a:t>
            </a:r>
          </a:p>
          <a:p>
            <a:pPr>
              <a:buClr>
                <a:srgbClr val="C00000"/>
              </a:buClr>
            </a:pPr>
            <a:endParaRPr lang="en-US" altLang="en-US" sz="2000" dirty="0" smtClean="0">
              <a:latin typeface="+mn-lt"/>
            </a:endParaRPr>
          </a:p>
          <a:p>
            <a:pPr marL="0" indent="0">
              <a:lnSpc>
                <a:spcPct val="70000"/>
              </a:lnSpc>
              <a:buClr>
                <a:srgbClr val="C00000"/>
              </a:buClr>
              <a:buNone/>
            </a:pPr>
            <a:r>
              <a:rPr lang="en-US" altLang="en-US" sz="2000" b="1" i="1" dirty="0" smtClean="0">
                <a:latin typeface="+mn-lt"/>
              </a:rPr>
              <a:t>Increasing your coverage amount </a:t>
            </a:r>
            <a:endParaRPr lang="en-US" sz="2000" dirty="0" smtClean="0">
              <a:latin typeface="+mn-lt"/>
            </a:endParaRPr>
          </a:p>
          <a:p>
            <a:pPr>
              <a:lnSpc>
                <a:spcPct val="70000"/>
              </a:lnSpc>
              <a:buClr>
                <a:srgbClr val="C00000"/>
              </a:buClr>
            </a:pPr>
            <a:endParaRPr lang="en-US" sz="2000" dirty="0">
              <a:latin typeface="+mn-lt"/>
            </a:endParaRPr>
          </a:p>
          <a:p>
            <a:pPr>
              <a:lnSpc>
                <a:spcPct val="70000"/>
              </a:lnSpc>
              <a:buClr>
                <a:srgbClr val="C00000"/>
              </a:buClr>
            </a:pPr>
            <a:endParaRPr lang="en-US" sz="2000" dirty="0" smtClean="0">
              <a:latin typeface="+mn-lt"/>
            </a:endParaRPr>
          </a:p>
          <a:p>
            <a:pPr>
              <a:lnSpc>
                <a:spcPct val="70000"/>
              </a:lnSpc>
              <a:buClr>
                <a:srgbClr val="C00000"/>
              </a:buClr>
            </a:pPr>
            <a:endParaRPr lang="en-US" sz="2000" dirty="0">
              <a:latin typeface="+mn-lt"/>
            </a:endParaRPr>
          </a:p>
          <a:p>
            <a:pPr>
              <a:lnSpc>
                <a:spcPct val="70000"/>
              </a:lnSpc>
              <a:buClr>
                <a:srgbClr val="C00000"/>
              </a:buClr>
            </a:pPr>
            <a:endParaRPr lang="en-US" sz="2000" dirty="0" smtClean="0">
              <a:latin typeface="+mn-lt"/>
            </a:endParaRPr>
          </a:p>
          <a:p>
            <a:pPr>
              <a:lnSpc>
                <a:spcPct val="70000"/>
              </a:lnSpc>
              <a:buClr>
                <a:srgbClr val="C00000"/>
              </a:buClr>
            </a:pPr>
            <a:endParaRPr lang="en-US" sz="2000" dirty="0">
              <a:latin typeface="+mn-lt"/>
            </a:endParaRPr>
          </a:p>
          <a:p>
            <a:pPr>
              <a:lnSpc>
                <a:spcPct val="70000"/>
              </a:lnSpc>
              <a:buClr>
                <a:srgbClr val="C00000"/>
              </a:buClr>
            </a:pPr>
            <a:endParaRPr lang="en-US" sz="2000" dirty="0" smtClean="0">
              <a:latin typeface="+mn-lt"/>
            </a:endParaRPr>
          </a:p>
          <a:p>
            <a:pPr>
              <a:buClr>
                <a:srgbClr val="C00000"/>
              </a:buClr>
            </a:pPr>
            <a:r>
              <a:rPr lang="en-US" altLang="en-US" sz="2000" dirty="0" smtClean="0"/>
              <a:t>Voluntary </a:t>
            </a:r>
            <a:r>
              <a:rPr lang="en-US" altLang="en-US" sz="2000" dirty="0"/>
              <a:t>AD&amp;D is available in increments of $50,000 up to $</a:t>
            </a:r>
            <a:r>
              <a:rPr lang="en-US" altLang="en-US" sz="2000" dirty="0" smtClean="0"/>
              <a:t>500,000 for either individual </a:t>
            </a:r>
            <a:r>
              <a:rPr lang="en-US" altLang="en-US" sz="2000" dirty="0"/>
              <a:t>or </a:t>
            </a:r>
            <a:r>
              <a:rPr lang="en-US" altLang="en-US" sz="2000" dirty="0" smtClean="0"/>
              <a:t>family coverage</a:t>
            </a:r>
            <a:endParaRPr lang="en-US" altLang="en-US" sz="2000" dirty="0"/>
          </a:p>
          <a:p>
            <a:pPr marL="0" indent="0">
              <a:lnSpc>
                <a:spcPct val="70000"/>
              </a:lnSpc>
              <a:buClr>
                <a:srgbClr val="C00000"/>
              </a:buClr>
              <a:buNone/>
            </a:pPr>
            <a:endParaRPr lang="en-US" altLang="en-US" sz="2000" dirty="0">
              <a:latin typeface="+mn-lt"/>
            </a:endParaRPr>
          </a:p>
        </p:txBody>
      </p:sp>
      <p:sp>
        <p:nvSpPr>
          <p:cNvPr id="2" name="TextBox 1"/>
          <p:cNvSpPr txBox="1"/>
          <p:nvPr/>
        </p:nvSpPr>
        <p:spPr>
          <a:xfrm>
            <a:off x="533400" y="4038600"/>
            <a:ext cx="3962400" cy="1449628"/>
          </a:xfrm>
          <a:prstGeom prst="rect">
            <a:avLst/>
          </a:prstGeom>
          <a:noFill/>
        </p:spPr>
        <p:txBody>
          <a:bodyPr wrap="square" rtlCol="0">
            <a:spAutoFit/>
          </a:bodyPr>
          <a:lstStyle/>
          <a:p>
            <a:pPr>
              <a:lnSpc>
                <a:spcPct val="70000"/>
              </a:lnSpc>
              <a:buClr>
                <a:srgbClr val="C00000"/>
              </a:buClr>
            </a:pPr>
            <a:r>
              <a:rPr lang="en-US" dirty="0" smtClean="0">
                <a:solidFill>
                  <a:schemeClr val="tx1">
                    <a:lumMod val="65000"/>
                    <a:lumOff val="35000"/>
                  </a:schemeClr>
                </a:solidFill>
              </a:rPr>
              <a:t>Currently </a:t>
            </a:r>
            <a:r>
              <a:rPr lang="en-US" dirty="0">
                <a:solidFill>
                  <a:schemeClr val="tx1">
                    <a:lumMod val="65000"/>
                    <a:lumOff val="35000"/>
                  </a:schemeClr>
                </a:solidFill>
              </a:rPr>
              <a:t>enrolled, you will have a one-time open enrollment option to increase your benefit up to the Guarantee Issue (GI) amount </a:t>
            </a:r>
            <a:endParaRPr lang="en-US" dirty="0" smtClean="0">
              <a:solidFill>
                <a:schemeClr val="tx1">
                  <a:lumMod val="65000"/>
                  <a:lumOff val="35000"/>
                </a:schemeClr>
              </a:solidFill>
            </a:endParaRPr>
          </a:p>
          <a:p>
            <a:pPr marL="285750" indent="-285750">
              <a:lnSpc>
                <a:spcPct val="70000"/>
              </a:lnSpc>
              <a:buClr>
                <a:srgbClr val="C00000"/>
              </a:buClr>
              <a:buFont typeface="Arial" panose="020B0604020202020204" pitchFamily="34" charset="0"/>
              <a:buChar char="•"/>
            </a:pPr>
            <a:r>
              <a:rPr lang="en-US" dirty="0" smtClean="0">
                <a:solidFill>
                  <a:schemeClr val="tx1">
                    <a:lumMod val="65000"/>
                    <a:lumOff val="35000"/>
                  </a:schemeClr>
                </a:solidFill>
              </a:rPr>
              <a:t>$</a:t>
            </a:r>
            <a:r>
              <a:rPr lang="en-US" dirty="0">
                <a:solidFill>
                  <a:schemeClr val="tx1">
                    <a:lumMod val="65000"/>
                    <a:lumOff val="35000"/>
                  </a:schemeClr>
                </a:solidFill>
              </a:rPr>
              <a:t>200,000 for individual </a:t>
            </a:r>
            <a:r>
              <a:rPr lang="en-US" dirty="0" smtClean="0">
                <a:solidFill>
                  <a:schemeClr val="tx1">
                    <a:lumMod val="65000"/>
                    <a:lumOff val="35000"/>
                  </a:schemeClr>
                </a:solidFill>
              </a:rPr>
              <a:t>coverage</a:t>
            </a:r>
          </a:p>
          <a:p>
            <a:pPr marL="285750" indent="-285750">
              <a:lnSpc>
                <a:spcPct val="70000"/>
              </a:lnSpc>
              <a:buClr>
                <a:srgbClr val="C00000"/>
              </a:buClr>
              <a:buFont typeface="Arial" panose="020B0604020202020204" pitchFamily="34" charset="0"/>
              <a:buChar char="•"/>
            </a:pPr>
            <a:r>
              <a:rPr lang="en-US" dirty="0" smtClean="0">
                <a:solidFill>
                  <a:schemeClr val="tx1">
                    <a:lumMod val="65000"/>
                    <a:lumOff val="35000"/>
                  </a:schemeClr>
                </a:solidFill>
              </a:rPr>
              <a:t>$50,000 </a:t>
            </a:r>
            <a:r>
              <a:rPr lang="en-US" dirty="0">
                <a:solidFill>
                  <a:schemeClr val="tx1">
                    <a:lumMod val="65000"/>
                    <a:lumOff val="35000"/>
                  </a:schemeClr>
                </a:solidFill>
              </a:rPr>
              <a:t>for spousal </a:t>
            </a:r>
            <a:r>
              <a:rPr lang="en-US" dirty="0" smtClean="0">
                <a:solidFill>
                  <a:schemeClr val="tx1">
                    <a:lumMod val="65000"/>
                    <a:lumOff val="35000"/>
                  </a:schemeClr>
                </a:solidFill>
              </a:rPr>
              <a:t>coverage</a:t>
            </a:r>
          </a:p>
          <a:p>
            <a:pPr marL="285750" indent="-285750">
              <a:lnSpc>
                <a:spcPct val="70000"/>
              </a:lnSpc>
              <a:buClr>
                <a:srgbClr val="C00000"/>
              </a:buClr>
              <a:buFont typeface="Arial" panose="020B0604020202020204" pitchFamily="34" charset="0"/>
              <a:buChar char="•"/>
            </a:pPr>
            <a:r>
              <a:rPr lang="en-US" dirty="0" smtClean="0">
                <a:solidFill>
                  <a:schemeClr val="tx1">
                    <a:lumMod val="65000"/>
                    <a:lumOff val="35000"/>
                  </a:schemeClr>
                </a:solidFill>
              </a:rPr>
              <a:t>$10,000 </a:t>
            </a:r>
            <a:r>
              <a:rPr lang="en-US" dirty="0">
                <a:solidFill>
                  <a:schemeClr val="tx1">
                    <a:lumMod val="65000"/>
                    <a:lumOff val="35000"/>
                  </a:schemeClr>
                </a:solidFill>
              </a:rPr>
              <a:t>for child </a:t>
            </a:r>
            <a:r>
              <a:rPr lang="en-US" dirty="0" smtClean="0">
                <a:solidFill>
                  <a:schemeClr val="tx1">
                    <a:lumMod val="65000"/>
                    <a:lumOff val="35000"/>
                  </a:schemeClr>
                </a:solidFill>
              </a:rPr>
              <a:t>coverage</a:t>
            </a:r>
            <a:endParaRPr lang="en-US" dirty="0">
              <a:solidFill>
                <a:schemeClr val="tx1">
                  <a:lumMod val="65000"/>
                  <a:lumOff val="35000"/>
                </a:schemeClr>
              </a:solidFill>
            </a:endParaRPr>
          </a:p>
        </p:txBody>
      </p:sp>
      <p:sp>
        <p:nvSpPr>
          <p:cNvPr id="8" name="TextBox 7"/>
          <p:cNvSpPr txBox="1"/>
          <p:nvPr/>
        </p:nvSpPr>
        <p:spPr>
          <a:xfrm>
            <a:off x="4953000" y="4045638"/>
            <a:ext cx="3810000" cy="1061829"/>
          </a:xfrm>
          <a:prstGeom prst="rect">
            <a:avLst/>
          </a:prstGeom>
          <a:noFill/>
        </p:spPr>
        <p:txBody>
          <a:bodyPr wrap="square" rtlCol="0">
            <a:spAutoFit/>
          </a:bodyPr>
          <a:lstStyle/>
          <a:p>
            <a:pPr>
              <a:lnSpc>
                <a:spcPct val="70000"/>
              </a:lnSpc>
              <a:buClr>
                <a:srgbClr val="C00000"/>
              </a:buClr>
            </a:pPr>
            <a:r>
              <a:rPr lang="en-US" dirty="0">
                <a:solidFill>
                  <a:schemeClr val="tx1">
                    <a:lumMod val="65000"/>
                    <a:lumOff val="35000"/>
                  </a:schemeClr>
                </a:solidFill>
                <a:latin typeface="+mn-lt"/>
              </a:rPr>
              <a:t>Late enrollees have a one-time open enrollment to enroll for </a:t>
            </a:r>
            <a:endParaRPr lang="en-US" dirty="0" smtClean="0">
              <a:solidFill>
                <a:schemeClr val="tx1">
                  <a:lumMod val="65000"/>
                  <a:lumOff val="35000"/>
                </a:schemeClr>
              </a:solidFill>
              <a:latin typeface="+mn-lt"/>
            </a:endParaRPr>
          </a:p>
          <a:p>
            <a:pPr marL="342900" indent="-342900">
              <a:lnSpc>
                <a:spcPct val="70000"/>
              </a:lnSpc>
              <a:buClr>
                <a:srgbClr val="C00000"/>
              </a:buClr>
              <a:buFont typeface="Arial" panose="020B0604020202020204" pitchFamily="34" charset="0"/>
              <a:buChar char="•"/>
            </a:pPr>
            <a:r>
              <a:rPr lang="en-US" dirty="0" smtClean="0">
                <a:solidFill>
                  <a:schemeClr val="tx1">
                    <a:lumMod val="65000"/>
                    <a:lumOff val="35000"/>
                  </a:schemeClr>
                </a:solidFill>
                <a:latin typeface="+mn-lt"/>
              </a:rPr>
              <a:t>$</a:t>
            </a:r>
            <a:r>
              <a:rPr lang="en-US" dirty="0">
                <a:solidFill>
                  <a:schemeClr val="tx1">
                    <a:lumMod val="65000"/>
                    <a:lumOff val="35000"/>
                  </a:schemeClr>
                </a:solidFill>
                <a:latin typeface="+mn-lt"/>
              </a:rPr>
              <a:t>10,000 for individual </a:t>
            </a:r>
            <a:r>
              <a:rPr lang="en-US" dirty="0" smtClean="0">
                <a:solidFill>
                  <a:schemeClr val="tx1">
                    <a:lumMod val="65000"/>
                    <a:lumOff val="35000"/>
                  </a:schemeClr>
                </a:solidFill>
                <a:latin typeface="+mn-lt"/>
              </a:rPr>
              <a:t>coverage</a:t>
            </a:r>
          </a:p>
          <a:p>
            <a:pPr marL="342900" indent="-342900">
              <a:lnSpc>
                <a:spcPct val="70000"/>
              </a:lnSpc>
              <a:buClr>
                <a:srgbClr val="C00000"/>
              </a:buClr>
              <a:buFont typeface="Arial" panose="020B0604020202020204" pitchFamily="34" charset="0"/>
              <a:buChar char="•"/>
            </a:pPr>
            <a:r>
              <a:rPr lang="en-US" dirty="0" smtClean="0">
                <a:solidFill>
                  <a:schemeClr val="tx1">
                    <a:lumMod val="65000"/>
                    <a:lumOff val="35000"/>
                  </a:schemeClr>
                </a:solidFill>
                <a:latin typeface="+mn-lt"/>
              </a:rPr>
              <a:t>$</a:t>
            </a:r>
            <a:r>
              <a:rPr lang="en-US" dirty="0">
                <a:solidFill>
                  <a:schemeClr val="tx1">
                    <a:lumMod val="65000"/>
                    <a:lumOff val="35000"/>
                  </a:schemeClr>
                </a:solidFill>
                <a:latin typeface="+mn-lt"/>
              </a:rPr>
              <a:t>5,000 for spousal coverage </a:t>
            </a:r>
            <a:endParaRPr lang="en-US" dirty="0" smtClean="0">
              <a:solidFill>
                <a:schemeClr val="tx1">
                  <a:lumMod val="65000"/>
                  <a:lumOff val="35000"/>
                </a:schemeClr>
              </a:solidFill>
              <a:latin typeface="+mn-lt"/>
            </a:endParaRPr>
          </a:p>
          <a:p>
            <a:pPr marL="342900" indent="-342900">
              <a:lnSpc>
                <a:spcPct val="70000"/>
              </a:lnSpc>
              <a:buClr>
                <a:srgbClr val="C00000"/>
              </a:buClr>
              <a:buFont typeface="Arial" panose="020B0604020202020204" pitchFamily="34" charset="0"/>
              <a:buChar char="•"/>
            </a:pPr>
            <a:r>
              <a:rPr lang="en-US" dirty="0" smtClean="0">
                <a:solidFill>
                  <a:schemeClr val="tx1">
                    <a:lumMod val="65000"/>
                    <a:lumOff val="35000"/>
                  </a:schemeClr>
                </a:solidFill>
                <a:latin typeface="+mn-lt"/>
              </a:rPr>
              <a:t>$</a:t>
            </a:r>
            <a:r>
              <a:rPr lang="en-US" dirty="0">
                <a:solidFill>
                  <a:schemeClr val="tx1">
                    <a:lumMod val="65000"/>
                    <a:lumOff val="35000"/>
                  </a:schemeClr>
                </a:solidFill>
                <a:latin typeface="+mn-lt"/>
              </a:rPr>
              <a:t>2,000 for child coverage </a:t>
            </a:r>
          </a:p>
        </p:txBody>
      </p:sp>
    </p:spTree>
    <p:extLst>
      <p:ext uri="{BB962C8B-B14F-4D97-AF65-F5344CB8AC3E}">
        <p14:creationId xmlns:p14="http://schemas.microsoft.com/office/powerpoint/2010/main" val="355238525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25</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Long Term Disability – The Standard</a:t>
            </a:r>
          </a:p>
        </p:txBody>
      </p:sp>
      <p:sp>
        <p:nvSpPr>
          <p:cNvPr id="5" name="Rectangle 3"/>
          <p:cNvSpPr txBox="1"/>
          <p:nvPr/>
        </p:nvSpPr>
        <p:spPr>
          <a:xfrm>
            <a:off x="266700" y="13716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endParaRPr lang="en-US" altLang="en-US" sz="2400">
              <a:effectLst/>
            </a:endParaRPr>
          </a:p>
          <a:p>
            <a:pPr lvl="1"/>
            <a:endParaRPr lang="en-US" altLang="en-US" sz="2400">
              <a:effectLst/>
            </a:endParaRPr>
          </a:p>
          <a:p>
            <a:pPr marL="406400" lvl="1" indent="0">
              <a:buNone/>
            </a:pPr>
            <a:endParaRPr lang="en-US" altLang="en-US" sz="2400">
              <a:effectLst/>
            </a:endParaRPr>
          </a:p>
          <a:p>
            <a:endParaRPr lang="en-US" altLang="en-US" sz="2400">
              <a:effectLst/>
            </a:endParaRPr>
          </a:p>
          <a:p>
            <a:endParaRPr lang="en-US" altLang="en-US" sz="2400">
              <a:effectLst/>
            </a:endParaRPr>
          </a:p>
          <a:p>
            <a:pPr lvl="1"/>
            <a:endParaRPr lang="en-US" altLang="en-US" sz="2400">
              <a:effectLst/>
            </a:endParaRPr>
          </a:p>
        </p:txBody>
      </p:sp>
      <p:sp>
        <p:nvSpPr>
          <p:cNvPr id="7" name="Rectangle 3"/>
          <p:cNvSpPr txBox="1"/>
          <p:nvPr/>
        </p:nvSpPr>
        <p:spPr>
          <a:xfrm>
            <a:off x="419100" y="1779588"/>
            <a:ext cx="8267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sz="2400" dirty="0" smtClean="0">
                <a:effectLst/>
              </a:rPr>
              <a:t>LTD </a:t>
            </a:r>
            <a:r>
              <a:rPr lang="en-US" sz="2400" dirty="0">
                <a:effectLst/>
              </a:rPr>
              <a:t>coverage – 60%  of compensation (prior year’s K-1 </a:t>
            </a:r>
            <a:r>
              <a:rPr lang="en-US" sz="2400" dirty="0" smtClean="0">
                <a:effectLst/>
              </a:rPr>
              <a:t>earnings)</a:t>
            </a:r>
          </a:p>
          <a:p>
            <a:pPr>
              <a:buClr>
                <a:srgbClr val="C00000"/>
              </a:buClr>
            </a:pPr>
            <a:endParaRPr lang="en-US" sz="2400" dirty="0" smtClean="0">
              <a:effectLst/>
            </a:endParaRPr>
          </a:p>
          <a:p>
            <a:pPr>
              <a:buClr>
                <a:srgbClr val="C00000"/>
              </a:buClr>
            </a:pPr>
            <a:r>
              <a:rPr lang="en-US" altLang="en-US" sz="2400" dirty="0" smtClean="0">
                <a:effectLst/>
              </a:rPr>
              <a:t>Partners </a:t>
            </a:r>
            <a:r>
              <a:rPr lang="en-US" altLang="en-US" sz="2400" dirty="0">
                <a:effectLst/>
              </a:rPr>
              <a:t>maximum benefit of $25,000 per </a:t>
            </a:r>
            <a:r>
              <a:rPr lang="en-US" altLang="en-US" sz="2400" dirty="0" smtClean="0">
                <a:effectLst/>
              </a:rPr>
              <a:t>month</a:t>
            </a:r>
          </a:p>
          <a:p>
            <a:pPr marL="0" indent="0">
              <a:buClr>
                <a:srgbClr val="C00000"/>
              </a:buClr>
              <a:buNone/>
            </a:pPr>
            <a:endParaRPr lang="en-US" altLang="en-US" sz="2400" dirty="0" smtClean="0">
              <a:effectLst/>
            </a:endParaRPr>
          </a:p>
          <a:p>
            <a:pPr>
              <a:buClr>
                <a:srgbClr val="C00000"/>
              </a:buClr>
            </a:pPr>
            <a:r>
              <a:rPr lang="en-US" altLang="en-US" sz="2400" dirty="0" smtClean="0">
                <a:effectLst/>
              </a:rPr>
              <a:t>The elimination period is 90 days</a:t>
            </a:r>
          </a:p>
          <a:p>
            <a:pPr>
              <a:buClr>
                <a:srgbClr val="C00000"/>
              </a:buClr>
            </a:pPr>
            <a:endParaRPr lang="en-US" altLang="en-US" sz="2400" dirty="0"/>
          </a:p>
          <a:p>
            <a:pPr>
              <a:buClr>
                <a:srgbClr val="C00000"/>
              </a:buClr>
            </a:pPr>
            <a:r>
              <a:rPr lang="en-US" altLang="en-US" sz="2400" i="1" dirty="0" smtClean="0">
                <a:effectLst/>
              </a:rPr>
              <a:t>EAP benefit provided through the disability plan</a:t>
            </a:r>
            <a:endParaRPr lang="en-US" altLang="en-US" sz="2400" dirty="0">
              <a:effectLst/>
              <a:latin typeface="+mn-lt"/>
            </a:endParaRPr>
          </a:p>
        </p:txBody>
      </p:sp>
    </p:spTree>
    <p:extLst>
      <p:ext uri="{BB962C8B-B14F-4D97-AF65-F5344CB8AC3E}">
        <p14:creationId xmlns:p14="http://schemas.microsoft.com/office/powerpoint/2010/main" val="9555007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26</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Employee Assistance Program (EAP)</a:t>
            </a:r>
          </a:p>
        </p:txBody>
      </p:sp>
      <p:sp>
        <p:nvSpPr>
          <p:cNvPr id="7" name="Rectangle 3"/>
          <p:cNvSpPr txBox="1"/>
          <p:nvPr/>
        </p:nvSpPr>
        <p:spPr>
          <a:xfrm>
            <a:off x="609600" y="1828800"/>
            <a:ext cx="8077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lnSpc>
                <a:spcPct val="80000"/>
              </a:lnSpc>
              <a:buClr>
                <a:srgbClr val="C00000"/>
              </a:buClr>
            </a:pPr>
            <a:r>
              <a:rPr lang="en-US" altLang="en-US" sz="2200" dirty="0" smtClean="0">
                <a:effectLst/>
                <a:latin typeface="+mn-lt"/>
              </a:rPr>
              <a:t>Confidential service available </a:t>
            </a:r>
            <a:r>
              <a:rPr lang="en-US" altLang="en-US" sz="2200" dirty="0">
                <a:effectLst/>
                <a:latin typeface="+mn-lt"/>
              </a:rPr>
              <a:t>24/7 to help you and all of your family members with almost any </a:t>
            </a:r>
            <a:r>
              <a:rPr lang="en-US" altLang="en-US" sz="2200" dirty="0" smtClean="0">
                <a:effectLst/>
                <a:latin typeface="+mn-lt"/>
              </a:rPr>
              <a:t>issue</a:t>
            </a:r>
          </a:p>
          <a:p>
            <a:pPr marL="342900" lvl="1" indent="-342900">
              <a:buClr>
                <a:srgbClr val="C00000"/>
              </a:buClr>
            </a:pPr>
            <a:r>
              <a:rPr lang="en-US" altLang="en-US" sz="2200" dirty="0" smtClean="0">
                <a:effectLst/>
                <a:latin typeface="+mn-lt"/>
              </a:rPr>
              <a:t>Counseling </a:t>
            </a:r>
            <a:r>
              <a:rPr lang="en-US" altLang="en-US" sz="2200" dirty="0">
                <a:effectLst/>
                <a:latin typeface="+mn-lt"/>
              </a:rPr>
              <a:t>available face-to-face, via telephone, or </a:t>
            </a:r>
            <a:r>
              <a:rPr lang="en-US" altLang="en-US" sz="2200" dirty="0" smtClean="0">
                <a:effectLst/>
                <a:latin typeface="+mn-lt"/>
              </a:rPr>
              <a:t>computer – Up to </a:t>
            </a:r>
            <a:r>
              <a:rPr lang="en-US" altLang="en-US" sz="2200" dirty="0" smtClean="0">
                <a:latin typeface="+mn-lt"/>
              </a:rPr>
              <a:t>three (3) s</a:t>
            </a:r>
            <a:r>
              <a:rPr lang="en-US" altLang="en-US" sz="2200" dirty="0" smtClean="0">
                <a:effectLst/>
                <a:latin typeface="+mn-lt"/>
              </a:rPr>
              <a:t>essions at no cost</a:t>
            </a:r>
            <a:endParaRPr lang="en-US" altLang="en-US" sz="2200" dirty="0">
              <a:effectLst/>
              <a:latin typeface="+mn-lt"/>
            </a:endParaRPr>
          </a:p>
          <a:p>
            <a:pPr lvl="1">
              <a:buClr>
                <a:srgbClr val="C00000"/>
              </a:buClr>
            </a:pPr>
            <a:r>
              <a:rPr lang="en-US" altLang="en-US" sz="2200" dirty="0" smtClean="0">
                <a:effectLst/>
                <a:latin typeface="+mn-lt"/>
              </a:rPr>
              <a:t>Counseling for self-help</a:t>
            </a:r>
            <a:r>
              <a:rPr lang="en-US" altLang="en-US" sz="2200" dirty="0">
                <a:effectLst/>
                <a:latin typeface="+mn-lt"/>
              </a:rPr>
              <a:t>, family or child </a:t>
            </a:r>
            <a:r>
              <a:rPr lang="en-US" altLang="en-US" sz="2200" dirty="0" smtClean="0">
                <a:effectLst/>
                <a:latin typeface="+mn-lt"/>
              </a:rPr>
              <a:t>issues </a:t>
            </a:r>
            <a:endParaRPr lang="en-US" altLang="en-US" sz="2200" dirty="0">
              <a:effectLst/>
              <a:latin typeface="+mn-lt"/>
            </a:endParaRPr>
          </a:p>
          <a:p>
            <a:pPr lvl="1">
              <a:buClr>
                <a:srgbClr val="C00000"/>
              </a:buClr>
            </a:pPr>
            <a:r>
              <a:rPr lang="en-US" altLang="en-US" sz="2200" dirty="0">
                <a:effectLst/>
                <a:latin typeface="+mn-lt"/>
              </a:rPr>
              <a:t>Relationship Counseling</a:t>
            </a:r>
          </a:p>
          <a:p>
            <a:pPr lvl="1">
              <a:buClr>
                <a:srgbClr val="C00000"/>
              </a:buClr>
            </a:pPr>
            <a:r>
              <a:rPr lang="en-US" altLang="en-US" sz="2200" dirty="0">
                <a:effectLst/>
                <a:latin typeface="+mn-lt"/>
              </a:rPr>
              <a:t>Workplace Issues</a:t>
            </a:r>
          </a:p>
          <a:p>
            <a:pPr lvl="1">
              <a:buClr>
                <a:srgbClr val="C00000"/>
              </a:buClr>
            </a:pPr>
            <a:r>
              <a:rPr lang="en-US" altLang="en-US" sz="2200" dirty="0">
                <a:effectLst/>
                <a:latin typeface="+mn-lt"/>
              </a:rPr>
              <a:t>Healthy Living</a:t>
            </a:r>
          </a:p>
          <a:p>
            <a:pPr lvl="1">
              <a:buClr>
                <a:srgbClr val="C00000"/>
              </a:buClr>
            </a:pPr>
            <a:r>
              <a:rPr lang="en-US" altLang="en-US" sz="2200" dirty="0">
                <a:effectLst/>
                <a:latin typeface="+mn-lt"/>
              </a:rPr>
              <a:t>Elder Care</a:t>
            </a:r>
          </a:p>
          <a:p>
            <a:pPr lvl="1">
              <a:buClr>
                <a:srgbClr val="C00000"/>
              </a:buClr>
            </a:pPr>
            <a:r>
              <a:rPr lang="en-US" altLang="en-US" sz="2200" dirty="0">
                <a:effectLst/>
                <a:latin typeface="+mn-lt"/>
              </a:rPr>
              <a:t>Managing </a:t>
            </a:r>
            <a:r>
              <a:rPr lang="en-US" altLang="en-US" sz="2200" dirty="0" smtClean="0">
                <a:effectLst/>
                <a:latin typeface="+mn-lt"/>
              </a:rPr>
              <a:t>Finances</a:t>
            </a:r>
          </a:p>
          <a:p>
            <a:pPr>
              <a:buClr>
                <a:srgbClr val="C00000"/>
              </a:buClr>
            </a:pPr>
            <a:endParaRPr lang="sv-SE" altLang="en-US" sz="2200" b="1" dirty="0" smtClean="0">
              <a:effectLst/>
              <a:latin typeface="+mn-lt"/>
            </a:endParaRPr>
          </a:p>
          <a:p>
            <a:pPr marL="0" indent="0" algn="ctr">
              <a:buClr>
                <a:srgbClr val="C00000"/>
              </a:buClr>
              <a:buNone/>
            </a:pPr>
            <a:r>
              <a:rPr lang="sv-SE" altLang="en-US" sz="2200" b="1" dirty="0" smtClean="0">
                <a:effectLst/>
                <a:latin typeface="+mn-lt"/>
              </a:rPr>
              <a:t>Call 888-293-6948 or visit www.eapbda.com</a:t>
            </a:r>
            <a:endParaRPr lang="sv-SE" altLang="en-US" sz="2200" b="1" dirty="0">
              <a:effectLst/>
              <a:latin typeface="+mn-lt"/>
            </a:endParaRPr>
          </a:p>
          <a:p>
            <a:pPr marL="406400" lvl="1" indent="0" algn="ctr">
              <a:buClr>
                <a:srgbClr val="C00000"/>
              </a:buClr>
              <a:buNone/>
            </a:pPr>
            <a:r>
              <a:rPr lang="sv-SE" altLang="en-US" sz="2200" b="1" dirty="0">
                <a:effectLst/>
                <a:latin typeface="+mn-lt"/>
              </a:rPr>
              <a:t>Username: </a:t>
            </a:r>
            <a:r>
              <a:rPr lang="sv-SE" altLang="en-US" sz="2200" b="1" dirty="0" smtClean="0">
                <a:effectLst/>
                <a:latin typeface="+mn-lt"/>
              </a:rPr>
              <a:t>standard / </a:t>
            </a:r>
            <a:r>
              <a:rPr lang="sv-SE" altLang="en-US" sz="2200" b="1" dirty="0">
                <a:effectLst/>
                <a:latin typeface="+mn-lt"/>
              </a:rPr>
              <a:t>Password: </a:t>
            </a:r>
            <a:r>
              <a:rPr lang="sv-SE" altLang="en-US" sz="2200" b="1" dirty="0" smtClean="0">
                <a:effectLst/>
                <a:latin typeface="+mn-lt"/>
              </a:rPr>
              <a:t>eap4u</a:t>
            </a:r>
            <a:endParaRPr lang="en-US" altLang="en-US" sz="2200" b="1" dirty="0" smtClean="0">
              <a:effectLst/>
              <a:latin typeface="+mn-lt"/>
            </a:endParaRPr>
          </a:p>
          <a:p>
            <a:pPr>
              <a:lnSpc>
                <a:spcPct val="70000"/>
              </a:lnSpc>
            </a:pPr>
            <a:endParaRPr lang="en-US" altLang="en-US" sz="2200" dirty="0" smtClean="0">
              <a:effectLst/>
              <a:latin typeface="+mn-lt"/>
            </a:endParaRPr>
          </a:p>
          <a:p>
            <a:pPr marL="406400" lvl="1" indent="0">
              <a:buNone/>
            </a:pPr>
            <a:endParaRPr lang="en-US" altLang="en-US" sz="2200" dirty="0" smtClean="0">
              <a:effectLst/>
              <a:latin typeface="+mn-lt"/>
            </a:endParaRPr>
          </a:p>
          <a:p>
            <a:pPr marL="0" indent="0">
              <a:buNone/>
            </a:pPr>
            <a:endParaRPr lang="en-US" altLang="en-US" sz="2200" dirty="0">
              <a:effectLst/>
              <a:latin typeface="+mn-lt"/>
            </a:endParaRPr>
          </a:p>
          <a:p>
            <a:endParaRPr lang="en-US" altLang="en-US" sz="2200" dirty="0">
              <a:effectLst/>
              <a:latin typeface="+mn-lt"/>
            </a:endParaRPr>
          </a:p>
          <a:p>
            <a:pPr marL="406400" lvl="1" indent="0">
              <a:buNone/>
            </a:pPr>
            <a:endParaRPr lang="en-US" altLang="en-US" sz="2200" dirty="0">
              <a:effectLst/>
              <a:latin typeface="+mn-lt"/>
            </a:endParaRPr>
          </a:p>
        </p:txBody>
      </p:sp>
    </p:spTree>
    <p:extLst>
      <p:ext uri="{BB962C8B-B14F-4D97-AF65-F5344CB8AC3E}">
        <p14:creationId xmlns:p14="http://schemas.microsoft.com/office/powerpoint/2010/main" val="135196501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lstStyle/>
          <a:p>
            <a:r>
              <a:rPr lang="en-US" dirty="0" smtClean="0"/>
              <a:t>AFLAC Programs</a:t>
            </a:r>
            <a:endParaRPr lang="en-US" dirty="0"/>
          </a:p>
        </p:txBody>
      </p:sp>
      <p:sp>
        <p:nvSpPr>
          <p:cNvPr id="3" name="Content Placeholder 2"/>
          <p:cNvSpPr>
            <a:spLocks noGrp="1"/>
          </p:cNvSpPr>
          <p:nvPr>
            <p:ph idx="1"/>
          </p:nvPr>
        </p:nvSpPr>
        <p:spPr>
          <a:xfrm>
            <a:off x="457200" y="1295400"/>
            <a:ext cx="8229600" cy="4449762"/>
          </a:xfrm>
        </p:spPr>
        <p:txBody>
          <a:bodyPr/>
          <a:lstStyle/>
          <a:p>
            <a:pPr marL="0" indent="0">
              <a:buNone/>
            </a:pPr>
            <a:r>
              <a:rPr lang="en-US" sz="2200" dirty="0" smtClean="0"/>
              <a:t>Additional coverage available through</a:t>
            </a:r>
          </a:p>
          <a:p>
            <a:pPr>
              <a:buClr>
                <a:srgbClr val="C00000"/>
              </a:buClr>
            </a:pPr>
            <a:r>
              <a:rPr lang="en-US" sz="2200" dirty="0" smtClean="0"/>
              <a:t>Accident Coverage</a:t>
            </a:r>
          </a:p>
          <a:p>
            <a:pPr>
              <a:buClr>
                <a:srgbClr val="C00000"/>
              </a:buClr>
            </a:pPr>
            <a:r>
              <a:rPr lang="en-US" sz="2200" dirty="0" smtClean="0"/>
              <a:t>Cancer Coverage</a:t>
            </a:r>
          </a:p>
          <a:p>
            <a:pPr>
              <a:buClr>
                <a:srgbClr val="C00000"/>
              </a:buClr>
            </a:pPr>
            <a:r>
              <a:rPr lang="en-US" sz="2200" dirty="0" smtClean="0"/>
              <a:t>Hospital Intensive Care Protection</a:t>
            </a:r>
          </a:p>
          <a:p>
            <a:pPr>
              <a:buClr>
                <a:srgbClr val="C00000"/>
              </a:buClr>
            </a:pPr>
            <a:r>
              <a:rPr lang="en-US" sz="2200" dirty="0" smtClean="0"/>
              <a:t>Critical Care and Recovery</a:t>
            </a:r>
          </a:p>
          <a:p>
            <a:pPr marL="406400" lvl="1" indent="0">
              <a:buNone/>
            </a:pPr>
            <a:endParaRPr lang="en-US" sz="2200" dirty="0" smtClean="0"/>
          </a:p>
          <a:p>
            <a:pPr marL="406400" lvl="1" indent="0" algn="ctr">
              <a:buNone/>
            </a:pPr>
            <a:r>
              <a:rPr lang="en-US" sz="2400" b="1" i="1" dirty="0" smtClean="0"/>
              <a:t>To enroll, go to </a:t>
            </a:r>
            <a:r>
              <a:rPr lang="en-US" sz="2400" b="1" i="1" dirty="0" smtClean="0">
                <a:hlinkClick r:id="rId2"/>
              </a:rPr>
              <a:t>www.aflac.com/lockelord</a:t>
            </a:r>
            <a:endParaRPr lang="en-US" sz="2400" b="1" i="1" dirty="0" smtClean="0"/>
          </a:p>
          <a:p>
            <a:pPr lvl="1">
              <a:buClr>
                <a:srgbClr val="C00000"/>
              </a:buClr>
            </a:pPr>
            <a:r>
              <a:rPr lang="en-US" sz="2200" dirty="0" smtClean="0"/>
              <a:t>Choose your state</a:t>
            </a:r>
          </a:p>
          <a:p>
            <a:pPr lvl="1">
              <a:buClr>
                <a:srgbClr val="C00000"/>
              </a:buClr>
            </a:pPr>
            <a:r>
              <a:rPr lang="en-US" sz="2200" dirty="0" smtClean="0"/>
              <a:t>Username: your SSN</a:t>
            </a:r>
          </a:p>
          <a:p>
            <a:pPr lvl="1">
              <a:buClr>
                <a:srgbClr val="C00000"/>
              </a:buClr>
            </a:pPr>
            <a:r>
              <a:rPr lang="en-US" sz="2200" dirty="0" smtClean="0"/>
              <a:t>Password: last 4 numbers of your SSN and first letter of your last name</a:t>
            </a:r>
            <a:endParaRPr lang="en-US" sz="2200" dirty="0"/>
          </a:p>
        </p:txBody>
      </p:sp>
      <p:sp>
        <p:nvSpPr>
          <p:cNvPr id="4" name="Slide Number Placeholder 3"/>
          <p:cNvSpPr>
            <a:spLocks noGrp="1"/>
          </p:cNvSpPr>
          <p:nvPr>
            <p:ph type="sldNum" sz="quarter" idx="10"/>
          </p:nvPr>
        </p:nvSpPr>
        <p:spPr/>
        <p:txBody>
          <a:bodyPr/>
          <a:lstStyle/>
          <a:p>
            <a:pPr>
              <a:defRPr>
                <a:effectLst/>
              </a:defRPr>
            </a:pPr>
            <a:fld id="{3ED27BBA-A914-4F91-9928-80E478091A2A}" type="slidenum">
              <a:rPr lang="en-US" smtClean="0">
                <a:effectLst/>
              </a:rPr>
              <a:pPr>
                <a:defRPr>
                  <a:effectLst/>
                </a:defRPr>
              </a:pPr>
              <a:t>27</a:t>
            </a:fld>
            <a:endParaRPr lang="en-US">
              <a:effectLst/>
            </a:endParaRPr>
          </a:p>
        </p:txBody>
      </p:sp>
    </p:spTree>
    <p:extLst>
      <p:ext uri="{BB962C8B-B14F-4D97-AF65-F5344CB8AC3E}">
        <p14:creationId xmlns:p14="http://schemas.microsoft.com/office/powerpoint/2010/main" val="17543957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a:t>	</a:t>
            </a:r>
            <a:r>
              <a:rPr lang="en-US" dirty="0" smtClean="0"/>
              <a:t>																										</a:t>
            </a:r>
            <a:r>
              <a:rPr lang="en-US" dirty="0"/>
              <a:t> </a:t>
            </a:r>
            <a:r>
              <a:rPr lang="en-US" dirty="0" smtClean="0"/>
              <a:t>								</a:t>
            </a:r>
            <a:r>
              <a:rPr lang="en-US" sz="3600" dirty="0"/>
              <a:t/>
            </a:r>
            <a:br>
              <a:rPr lang="en-US" sz="3600" dirty="0"/>
            </a:br>
            <a:r>
              <a:rPr lang="en-US" sz="2800" dirty="0"/>
              <a:t>CHUBB – GROUP PERSONAL UMBRELLA INSURANCE PROGRAM</a:t>
            </a:r>
          </a:p>
        </p:txBody>
      </p:sp>
      <p:sp>
        <p:nvSpPr>
          <p:cNvPr id="3" name="Content Placeholder 2"/>
          <p:cNvSpPr>
            <a:spLocks noGrp="1"/>
          </p:cNvSpPr>
          <p:nvPr>
            <p:ph idx="1"/>
          </p:nvPr>
        </p:nvSpPr>
        <p:spPr>
          <a:xfrm>
            <a:off x="457200" y="1295400"/>
            <a:ext cx="8229600" cy="4953000"/>
          </a:xfrm>
        </p:spPr>
        <p:txBody>
          <a:bodyPr/>
          <a:lstStyle/>
          <a:p>
            <a:r>
              <a:rPr lang="en-US" sz="1800" dirty="0" smtClean="0"/>
              <a:t>The new Group Personal Umbrella Insurance Program provides liability coverage for personal injury, bodily injury, or property damages you or a covered family member are liable for in excess of required underlying limits provided under your primary policies.</a:t>
            </a:r>
          </a:p>
          <a:p>
            <a:r>
              <a:rPr lang="en-US" sz="1800" dirty="0" smtClean="0"/>
              <a:t>The </a:t>
            </a:r>
            <a:r>
              <a:rPr lang="en-US" sz="1800" dirty="0"/>
              <a:t>following options are available under this policy</a:t>
            </a:r>
            <a:r>
              <a:rPr lang="en-US" sz="1800" dirty="0" smtClean="0"/>
              <a:t>:</a:t>
            </a:r>
            <a:r>
              <a:rPr lang="en-US" sz="1800" dirty="0"/>
              <a:t> </a:t>
            </a:r>
          </a:p>
          <a:p>
            <a:pPr marL="0" lvl="0" indent="0">
              <a:buNone/>
            </a:pPr>
            <a:r>
              <a:rPr lang="en-US" sz="1800" dirty="0" smtClean="0"/>
              <a:t>	Excess </a:t>
            </a:r>
            <a:r>
              <a:rPr lang="en-US" sz="1800" dirty="0"/>
              <a:t>Liability from $1 million to $25 million of coverage</a:t>
            </a:r>
          </a:p>
          <a:p>
            <a:pPr marL="0" lvl="0" indent="0">
              <a:buNone/>
            </a:pPr>
            <a:r>
              <a:rPr lang="en-US" sz="1800" dirty="0" smtClean="0"/>
              <a:t>	Excess </a:t>
            </a:r>
            <a:r>
              <a:rPr lang="en-US" sz="1800" dirty="0"/>
              <a:t>Uninsured/Underinsured Motorist  from $1 million to $5 </a:t>
            </a:r>
            <a:r>
              <a:rPr lang="en-US" sz="1800" dirty="0" smtClean="0"/>
              <a:t>	million</a:t>
            </a:r>
            <a:endParaRPr lang="en-US" sz="1800" dirty="0"/>
          </a:p>
          <a:p>
            <a:pPr marL="0" lvl="0" indent="0">
              <a:buNone/>
            </a:pPr>
            <a:r>
              <a:rPr lang="en-US" sz="1800" dirty="0" smtClean="0"/>
              <a:t>	Employment </a:t>
            </a:r>
            <a:r>
              <a:rPr lang="en-US" sz="1800" dirty="0"/>
              <a:t>Practices Liability</a:t>
            </a:r>
          </a:p>
          <a:p>
            <a:r>
              <a:rPr lang="en-US" sz="1800" dirty="0" smtClean="0"/>
              <a:t>An </a:t>
            </a:r>
            <a:r>
              <a:rPr lang="en-US" sz="1800" dirty="0"/>
              <a:t>overview of these options and the application form with annual premium information can be found on the LL Benefits </a:t>
            </a:r>
            <a:r>
              <a:rPr lang="en-US" sz="1800" dirty="0" smtClean="0"/>
              <a:t>Page of the </a:t>
            </a:r>
            <a:r>
              <a:rPr lang="en-US" sz="1800" smtClean="0"/>
              <a:t>LNET.  </a:t>
            </a:r>
            <a:r>
              <a:rPr lang="en-US" sz="1800" dirty="0" smtClean="0"/>
              <a:t>If </a:t>
            </a:r>
            <a:r>
              <a:rPr lang="en-US" sz="1800" dirty="0"/>
              <a:t>you elect to join this plan, annual premiums must be paid via payroll deductions in January 2016.   Policy will be in effect from January 1 to December 31, 2016. </a:t>
            </a:r>
            <a:r>
              <a:rPr lang="en-US" sz="1800" dirty="0" smtClean="0"/>
              <a:t>Annual </a:t>
            </a:r>
            <a:r>
              <a:rPr lang="en-US" sz="1800" dirty="0"/>
              <a:t>renewal is required.  </a:t>
            </a:r>
            <a:r>
              <a:rPr lang="en-US" sz="1800" dirty="0" smtClean="0"/>
              <a:t>This </a:t>
            </a:r>
            <a:r>
              <a:rPr lang="en-US" sz="1800" dirty="0"/>
              <a:t>plan is not portable/convertible.  </a:t>
            </a:r>
          </a:p>
          <a:p>
            <a:pPr marL="0" indent="0">
              <a:buNone/>
            </a:pPr>
            <a:r>
              <a:rPr lang="en-US" sz="2000" b="1" dirty="0" smtClean="0"/>
              <a:t>All </a:t>
            </a:r>
            <a:r>
              <a:rPr lang="en-US" sz="2000" b="1" dirty="0"/>
              <a:t>application forms must be returned to Human Resources by December 11, 2015.</a:t>
            </a:r>
            <a:endParaRPr lang="en-US" sz="2000" dirty="0"/>
          </a:p>
          <a:p>
            <a:r>
              <a:rPr lang="en-US" sz="2000" dirty="0"/>
              <a:t> </a:t>
            </a:r>
          </a:p>
          <a:p>
            <a:pPr marL="0" indent="0">
              <a:buNone/>
            </a:pPr>
            <a:endParaRPr lang="en-US" sz="2200" dirty="0"/>
          </a:p>
        </p:txBody>
      </p:sp>
      <p:sp>
        <p:nvSpPr>
          <p:cNvPr id="4" name="Slide Number Placeholder 3"/>
          <p:cNvSpPr>
            <a:spLocks noGrp="1"/>
          </p:cNvSpPr>
          <p:nvPr>
            <p:ph type="sldNum" sz="quarter" idx="10"/>
          </p:nvPr>
        </p:nvSpPr>
        <p:spPr/>
        <p:txBody>
          <a:bodyPr/>
          <a:lstStyle/>
          <a:p>
            <a:pPr>
              <a:defRPr>
                <a:effectLst/>
              </a:defRPr>
            </a:pPr>
            <a:fld id="{3ED27BBA-A914-4F91-9928-80E478091A2A}" type="slidenum">
              <a:rPr lang="en-US" smtClean="0">
                <a:effectLst/>
              </a:rPr>
              <a:pPr>
                <a:defRPr>
                  <a:effectLst/>
                </a:defRPr>
              </a:pPr>
              <a:t>28</a:t>
            </a:fld>
            <a:endParaRPr lang="en-US">
              <a:effectLst/>
            </a:endParaRPr>
          </a:p>
        </p:txBody>
      </p:sp>
    </p:spTree>
    <p:extLst>
      <p:ext uri="{BB962C8B-B14F-4D97-AF65-F5344CB8AC3E}">
        <p14:creationId xmlns:p14="http://schemas.microsoft.com/office/powerpoint/2010/main" val="83772031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29</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685800"/>
          </a:xfrm>
          <a:effectLst/>
        </p:spPr>
        <p:txBody>
          <a:bodyPr anchor="t"/>
          <a:lstStyle/>
          <a:p>
            <a:pPr eaLnBrk="1" hangingPunct="1"/>
            <a:r>
              <a:rPr lang="en-US" sz="2800" dirty="0" smtClean="0">
                <a:effectLst/>
              </a:rPr>
              <a:t>Other Firm Benefits</a:t>
            </a:r>
            <a:endParaRPr lang="en-US" sz="3200" dirty="0" smtClean="0">
              <a:effectLst/>
            </a:endParaRPr>
          </a:p>
        </p:txBody>
      </p:sp>
      <p:sp>
        <p:nvSpPr>
          <p:cNvPr id="5" name="Rectangle 3"/>
          <p:cNvSpPr txBox="1"/>
          <p:nvPr/>
        </p:nvSpPr>
        <p:spPr>
          <a:xfrm>
            <a:off x="266700" y="1371600"/>
            <a:ext cx="8648700" cy="208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marL="0" indent="0">
              <a:buNone/>
            </a:pPr>
            <a:endParaRPr lang="en-US" altLang="en-US" sz="2400">
              <a:effectLst/>
            </a:endParaRPr>
          </a:p>
          <a:p>
            <a:pPr lvl="1"/>
            <a:endParaRPr lang="en-US" altLang="en-US" sz="2400">
              <a:effectLst/>
            </a:endParaRPr>
          </a:p>
          <a:p>
            <a:pPr marL="406400" lvl="1" indent="0">
              <a:buNone/>
            </a:pPr>
            <a:endParaRPr lang="en-US" altLang="en-US" sz="2400">
              <a:effectLst/>
            </a:endParaRPr>
          </a:p>
          <a:p>
            <a:endParaRPr lang="en-US" altLang="en-US" sz="2400">
              <a:effectLst/>
            </a:endParaRPr>
          </a:p>
          <a:p>
            <a:endParaRPr lang="en-US" altLang="en-US" sz="2400">
              <a:effectLst/>
            </a:endParaRPr>
          </a:p>
          <a:p>
            <a:pPr lvl="1"/>
            <a:endParaRPr lang="en-US" altLang="en-US" sz="2400">
              <a:effectLst/>
            </a:endParaRPr>
          </a:p>
        </p:txBody>
      </p:sp>
      <p:sp>
        <p:nvSpPr>
          <p:cNvPr id="7" name="Rectangle 3"/>
          <p:cNvSpPr txBox="1"/>
          <p:nvPr/>
        </p:nvSpPr>
        <p:spPr>
          <a:xfrm>
            <a:off x="419100" y="1268412"/>
            <a:ext cx="8267700" cy="490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altLang="en-US" sz="2200" dirty="0" smtClean="0">
                <a:effectLst/>
                <a:latin typeface="+mn-lt"/>
              </a:rPr>
              <a:t>Business Travel Accident (BTA) Insurance – ACE</a:t>
            </a:r>
          </a:p>
          <a:p>
            <a:pPr marL="0" indent="0">
              <a:buClr>
                <a:srgbClr val="C00000"/>
              </a:buClr>
              <a:buNone/>
            </a:pPr>
            <a:endParaRPr lang="en-US" altLang="en-US" sz="2200" dirty="0" smtClean="0">
              <a:effectLst/>
              <a:latin typeface="+mn-lt"/>
            </a:endParaRPr>
          </a:p>
          <a:p>
            <a:pPr>
              <a:buClr>
                <a:srgbClr val="C00000"/>
              </a:buClr>
            </a:pPr>
            <a:r>
              <a:rPr lang="en-US" altLang="en-US" sz="2200" dirty="0" smtClean="0">
                <a:effectLst/>
                <a:latin typeface="+mn-lt"/>
              </a:rPr>
              <a:t>Long-term Care – Genworth</a:t>
            </a:r>
          </a:p>
          <a:p>
            <a:pPr>
              <a:buClr>
                <a:srgbClr val="C00000"/>
              </a:buClr>
            </a:pPr>
            <a:endParaRPr lang="en-US" altLang="en-US" sz="2200" dirty="0" smtClean="0">
              <a:effectLst/>
              <a:latin typeface="+mn-lt"/>
            </a:endParaRPr>
          </a:p>
          <a:p>
            <a:pPr>
              <a:buClr>
                <a:srgbClr val="C00000"/>
              </a:buClr>
            </a:pPr>
            <a:r>
              <a:rPr lang="en-US" altLang="en-US" sz="2200" dirty="0" smtClean="0">
                <a:effectLst/>
                <a:latin typeface="+mn-lt"/>
              </a:rPr>
              <a:t>Back-Up Child/Adult Care – Bright Horizons/Care.com</a:t>
            </a:r>
          </a:p>
          <a:p>
            <a:pPr marL="0" indent="0">
              <a:buClr>
                <a:srgbClr val="C00000"/>
              </a:buClr>
              <a:buNone/>
            </a:pPr>
            <a:endParaRPr lang="en-US" altLang="en-US" sz="2200" dirty="0" smtClean="0">
              <a:effectLst/>
              <a:latin typeface="+mn-lt"/>
            </a:endParaRPr>
          </a:p>
          <a:p>
            <a:pPr>
              <a:buClr>
                <a:srgbClr val="C00000"/>
              </a:buClr>
            </a:pPr>
            <a:r>
              <a:rPr lang="en-US" altLang="en-US" sz="2200" dirty="0" smtClean="0">
                <a:effectLst/>
                <a:latin typeface="+mn-lt"/>
              </a:rPr>
              <a:t>Discount programs </a:t>
            </a:r>
          </a:p>
          <a:p>
            <a:pPr marL="0" indent="0">
              <a:buClr>
                <a:srgbClr val="C00000"/>
              </a:buClr>
              <a:buNone/>
            </a:pPr>
            <a:endParaRPr lang="en-US" altLang="en-US" sz="2200" dirty="0" smtClean="0">
              <a:effectLst/>
              <a:latin typeface="+mn-lt"/>
            </a:endParaRPr>
          </a:p>
          <a:p>
            <a:pPr>
              <a:buClr>
                <a:srgbClr val="C00000"/>
              </a:buClr>
            </a:pPr>
            <a:r>
              <a:rPr lang="en-US" altLang="en-US" sz="2200" dirty="0" smtClean="0">
                <a:effectLst/>
                <a:latin typeface="+mn-lt"/>
              </a:rPr>
              <a:t>Please see the Locke Lord Benefit page located on the </a:t>
            </a:r>
            <a:r>
              <a:rPr lang="en-US" altLang="en-US" sz="2200" dirty="0" err="1" smtClean="0">
                <a:effectLst/>
                <a:latin typeface="+mn-lt"/>
              </a:rPr>
              <a:t>LNET</a:t>
            </a:r>
            <a:r>
              <a:rPr lang="en-US" altLang="en-US" sz="2200" dirty="0" smtClean="0">
                <a:effectLst/>
                <a:latin typeface="+mn-lt"/>
              </a:rPr>
              <a:t> for more details.</a:t>
            </a:r>
            <a:endParaRPr lang="en-US" altLang="en-US" sz="2200" dirty="0">
              <a:effectLst/>
              <a:latin typeface="+mn-lt"/>
            </a:endParaRPr>
          </a:p>
          <a:p>
            <a:pPr marL="406400" lvl="1" indent="0">
              <a:buClr>
                <a:srgbClr val="C00000"/>
              </a:buClr>
              <a:buNone/>
            </a:pPr>
            <a:endParaRPr lang="en-US" altLang="en-US" sz="2200" dirty="0">
              <a:effectLst/>
              <a:latin typeface="+mn-lt"/>
            </a:endParaRPr>
          </a:p>
        </p:txBody>
      </p:sp>
    </p:spTree>
    <p:extLst>
      <p:ext uri="{BB962C8B-B14F-4D97-AF65-F5344CB8AC3E}">
        <p14:creationId xmlns:p14="http://schemas.microsoft.com/office/powerpoint/2010/main" val="2974815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3</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Introduction</a:t>
            </a:r>
          </a:p>
        </p:txBody>
      </p:sp>
      <p:sp>
        <p:nvSpPr>
          <p:cNvPr id="2" name="Content Placeholder 1"/>
          <p:cNvSpPr>
            <a:spLocks noGrp="1"/>
          </p:cNvSpPr>
          <p:nvPr>
            <p:ph idx="1"/>
          </p:nvPr>
        </p:nvSpPr>
        <p:spPr>
          <a:xfrm>
            <a:off x="381000" y="1066800"/>
            <a:ext cx="8382000" cy="2514600"/>
          </a:xfrm>
          <a:effectLst/>
        </p:spPr>
        <p:txBody>
          <a:bodyPr/>
          <a:lstStyle/>
          <a:p>
            <a:pPr marL="0" indent="0">
              <a:buFont typeface="Arial" charset="0"/>
              <a:buNone/>
            </a:pPr>
            <a:r>
              <a:rPr lang="en-US" altLang="en-US" sz="2000" dirty="0" smtClean="0">
                <a:effectLst/>
              </a:rPr>
              <a:t>Open Enrollment for the 2016 benefits will run from </a:t>
            </a:r>
            <a:r>
              <a:rPr lang="en-US" altLang="en-US" sz="2000" b="1" dirty="0" smtClean="0">
                <a:effectLst/>
              </a:rPr>
              <a:t>November 9</a:t>
            </a:r>
            <a:r>
              <a:rPr lang="en-US" altLang="en-US" sz="2000" b="1" baseline="30000" dirty="0" smtClean="0">
                <a:effectLst/>
              </a:rPr>
              <a:t>th</a:t>
            </a:r>
            <a:r>
              <a:rPr lang="en-US" altLang="en-US" sz="2000" b="1" dirty="0" smtClean="0">
                <a:effectLst/>
              </a:rPr>
              <a:t> – 24</a:t>
            </a:r>
            <a:r>
              <a:rPr lang="en-US" altLang="en-US" sz="2000" b="1" baseline="30000" dirty="0" smtClean="0">
                <a:effectLst/>
              </a:rPr>
              <a:t>th</a:t>
            </a:r>
            <a:r>
              <a:rPr lang="en-US" altLang="en-US" sz="2000" b="1" dirty="0" smtClean="0">
                <a:effectLst/>
              </a:rPr>
              <a:t> </a:t>
            </a:r>
          </a:p>
          <a:p>
            <a:pPr marL="0" indent="0">
              <a:buFont typeface="Arial" charset="0"/>
              <a:buNone/>
            </a:pPr>
            <a:endParaRPr lang="en-US" altLang="en-US" sz="1000" dirty="0">
              <a:effectLst/>
            </a:endParaRPr>
          </a:p>
          <a:p>
            <a:pPr marL="0" indent="0">
              <a:buFont typeface="Arial" charset="0"/>
              <a:buNone/>
            </a:pPr>
            <a:r>
              <a:rPr lang="en-US" altLang="en-US" sz="2000" dirty="0" smtClean="0">
                <a:effectLst/>
              </a:rPr>
              <a:t>Elections </a:t>
            </a:r>
            <a:r>
              <a:rPr lang="en-US" altLang="en-US" sz="2000" dirty="0">
                <a:effectLst/>
              </a:rPr>
              <a:t>or changes you make will become</a:t>
            </a:r>
            <a:r>
              <a:rPr lang="en-US" altLang="en-US" sz="2000" b="1" dirty="0">
                <a:effectLst/>
              </a:rPr>
              <a:t> </a:t>
            </a:r>
            <a:r>
              <a:rPr lang="en-US" altLang="en-US" sz="2000" b="1" i="1" dirty="0">
                <a:effectLst/>
              </a:rPr>
              <a:t>effective on </a:t>
            </a:r>
            <a:r>
              <a:rPr lang="en-US" altLang="en-US" sz="2000" b="1" i="1" dirty="0" smtClean="0">
                <a:effectLst/>
              </a:rPr>
              <a:t>January 1</a:t>
            </a:r>
            <a:r>
              <a:rPr lang="en-US" altLang="en-US" sz="2000" b="1" i="1" dirty="0">
                <a:effectLst/>
              </a:rPr>
              <a:t>, </a:t>
            </a:r>
            <a:r>
              <a:rPr lang="en-US" altLang="en-US" sz="2000" b="1" i="1" dirty="0" smtClean="0">
                <a:effectLst/>
              </a:rPr>
              <a:t>2016 and will go through December 31</a:t>
            </a:r>
            <a:r>
              <a:rPr lang="en-US" altLang="en-US" sz="2000" b="1" i="1" baseline="30000" dirty="0" smtClean="0">
                <a:effectLst/>
              </a:rPr>
              <a:t>st</a:t>
            </a:r>
            <a:r>
              <a:rPr lang="en-US" altLang="en-US" sz="2000" b="1" i="1" dirty="0" smtClean="0">
                <a:effectLst/>
              </a:rPr>
              <a:t>, 2016. </a:t>
            </a:r>
            <a:r>
              <a:rPr lang="en-US" altLang="en-US" sz="2000" dirty="0" smtClean="0">
                <a:effectLst/>
              </a:rPr>
              <a:t>Changes can only be made during the year with a qualifying event</a:t>
            </a:r>
            <a:endParaRPr lang="en-US" altLang="en-US" sz="2000" dirty="0">
              <a:effectLst/>
            </a:endParaRPr>
          </a:p>
          <a:p>
            <a:pPr marL="0" indent="0">
              <a:buFont typeface="Arial" charset="0"/>
              <a:buNone/>
            </a:pPr>
            <a:endParaRPr lang="en-US" altLang="en-US" sz="1000" b="1" i="1" dirty="0">
              <a:effectLst/>
            </a:endParaRPr>
          </a:p>
          <a:p>
            <a:pPr marL="0" indent="0">
              <a:buFont typeface="Arial" charset="0"/>
              <a:buNone/>
            </a:pPr>
            <a:r>
              <a:rPr lang="en-US" altLang="en-US" sz="2000" dirty="0" smtClean="0">
                <a:effectLst/>
              </a:rPr>
              <a:t>Benefits available include: </a:t>
            </a:r>
          </a:p>
          <a:p>
            <a:pPr marL="0" indent="0">
              <a:buFont typeface="Arial" charset="0"/>
              <a:buNone/>
            </a:pPr>
            <a:endParaRPr lang="en-US" altLang="en-US" sz="2000" dirty="0" smtClean="0">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653376748"/>
              </p:ext>
            </p:extLst>
          </p:nvPr>
        </p:nvGraphicFramePr>
        <p:xfrm>
          <a:off x="533400" y="3352800"/>
          <a:ext cx="8077200" cy="2225040"/>
        </p:xfrm>
        <a:graphic>
          <a:graphicData uri="http://schemas.openxmlformats.org/drawingml/2006/table">
            <a:tbl>
              <a:tblPr firstRow="1" bandRow="1">
                <a:tableStyleId>{5C22544A-7EE6-4342-B048-85BDC9FD1C3A}</a:tableStyleId>
              </a:tblPr>
              <a:tblGrid>
                <a:gridCol w="4038600"/>
                <a:gridCol w="4038600"/>
              </a:tblGrid>
              <a:tr h="370840">
                <a:tc>
                  <a:txBody>
                    <a:bodyPr/>
                    <a:lstStyle/>
                    <a:p>
                      <a:pPr>
                        <a:buClr>
                          <a:srgbClr val="C00000"/>
                        </a:buClr>
                      </a:pPr>
                      <a:r>
                        <a:rPr lang="en-US" altLang="en-US" sz="1400" dirty="0" smtClean="0">
                          <a:solidFill>
                            <a:schemeClr val="tx1">
                              <a:lumMod val="65000"/>
                              <a:lumOff val="35000"/>
                            </a:schemeClr>
                          </a:solidFill>
                          <a:effectLst/>
                        </a:rPr>
                        <a:t>Medical – Blue Cross/Blue Shield of Illinois</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HSA Account – HSA Bank</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Basic Life Insurance and AD&amp;D – Standard</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Employee Assistance Provider (EAP) – Standard through BDA network</a:t>
                      </a:r>
                    </a:p>
                    <a:p>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Additional Voluntary products - AFLAC</a:t>
                      </a:r>
                      <a:endParaRPr lang="en-US" sz="1400" dirty="0">
                        <a:solidFill>
                          <a:schemeClr val="tx1">
                            <a:lumMod val="65000"/>
                            <a:lumOff val="35000"/>
                          </a:schemeClr>
                        </a:solidFill>
                      </a:endParaRPr>
                    </a:p>
                  </a:txBody>
                  <a:tcPr>
                    <a:noFill/>
                  </a:tcPr>
                </a:tc>
                <a:tc>
                  <a:txBody>
                    <a:bodyPr/>
                    <a:lstStyle/>
                    <a:p>
                      <a:pPr>
                        <a:buClr>
                          <a:srgbClr val="C00000"/>
                        </a:buClr>
                      </a:pPr>
                      <a:r>
                        <a:rPr lang="en-US" altLang="en-US" sz="1400" dirty="0" smtClean="0">
                          <a:solidFill>
                            <a:schemeClr val="tx1">
                              <a:lumMod val="65000"/>
                              <a:lumOff val="35000"/>
                            </a:schemeClr>
                          </a:solidFill>
                          <a:effectLst/>
                        </a:rPr>
                        <a:t>Dental – Delta Dental</a:t>
                      </a:r>
                    </a:p>
                    <a:p>
                      <a:pPr>
                        <a:buClr>
                          <a:srgbClr val="C00000"/>
                        </a:buClr>
                      </a:pPr>
                      <a:endParaRPr lang="en-US" altLang="en-US" sz="1400" dirty="0" smtClean="0">
                        <a:solidFill>
                          <a:schemeClr val="tx1">
                            <a:lumMod val="65000"/>
                            <a:lumOff val="35000"/>
                          </a:schemeClr>
                        </a:solidFill>
                        <a:effectLst/>
                      </a:endParaRPr>
                    </a:p>
                    <a:p>
                      <a:pPr>
                        <a:buClr>
                          <a:srgbClr val="C00000"/>
                        </a:buClr>
                      </a:pPr>
                      <a:r>
                        <a:rPr lang="en-US" altLang="en-US" sz="1400" dirty="0" smtClean="0">
                          <a:solidFill>
                            <a:schemeClr val="tx1">
                              <a:lumMod val="65000"/>
                              <a:lumOff val="35000"/>
                            </a:schemeClr>
                          </a:solidFill>
                          <a:effectLst/>
                        </a:rPr>
                        <a:t>Voluntary Vision – VSP</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lumMod val="65000"/>
                            <a:lumOff val="3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lumMod val="65000"/>
                              <a:lumOff val="35000"/>
                            </a:schemeClr>
                          </a:solidFill>
                          <a:effectLst/>
                        </a:rPr>
                        <a:t>Voluntary Life and AD&amp;D – Standard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400" dirty="0" smtClean="0">
                        <a:solidFill>
                          <a:schemeClr val="tx1">
                            <a:lumMod val="65000"/>
                            <a:lumOff val="3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solidFill>
                            <a:schemeClr val="tx1">
                              <a:lumMod val="65000"/>
                              <a:lumOff val="35000"/>
                            </a:schemeClr>
                          </a:solidFill>
                          <a:effectLst/>
                        </a:rPr>
                        <a:t>Long Term Disability (LTD) – Standard</a:t>
                      </a:r>
                    </a:p>
                    <a:p>
                      <a:endParaRPr lang="en-US" sz="1400" dirty="0" smtClean="0">
                        <a:solidFill>
                          <a:schemeClr val="tx1">
                            <a:lumMod val="65000"/>
                            <a:lumOff val="35000"/>
                          </a:schemeClr>
                        </a:solidFill>
                      </a:endParaRPr>
                    </a:p>
                    <a:p>
                      <a:endParaRPr lang="en-US" sz="1400" dirty="0" smtClean="0">
                        <a:solidFill>
                          <a:schemeClr val="tx1">
                            <a:lumMod val="65000"/>
                            <a:lumOff val="35000"/>
                          </a:schemeClr>
                        </a:solidFill>
                      </a:endParaRPr>
                    </a:p>
                    <a:p>
                      <a:r>
                        <a:rPr lang="en-US" sz="1400" dirty="0" smtClean="0">
                          <a:solidFill>
                            <a:schemeClr val="tx1">
                              <a:lumMod val="65000"/>
                              <a:lumOff val="35000"/>
                            </a:schemeClr>
                          </a:solidFill>
                        </a:rPr>
                        <a:t>Long-Term</a:t>
                      </a:r>
                      <a:r>
                        <a:rPr lang="en-US" sz="1400" baseline="0" dirty="0" smtClean="0">
                          <a:solidFill>
                            <a:schemeClr val="tx1">
                              <a:lumMod val="65000"/>
                              <a:lumOff val="35000"/>
                            </a:schemeClr>
                          </a:solidFill>
                        </a:rPr>
                        <a:t> Care – Genworth </a:t>
                      </a:r>
                      <a:endParaRPr lang="en-US" sz="1400" dirty="0">
                        <a:solidFill>
                          <a:schemeClr val="tx1">
                            <a:lumMod val="65000"/>
                            <a:lumOff val="35000"/>
                          </a:schemeClr>
                        </a:solidFill>
                      </a:endParaRPr>
                    </a:p>
                  </a:txBody>
                  <a:tcPr>
                    <a:noFill/>
                  </a:tcPr>
                </a:tc>
              </a:tr>
            </a:tbl>
          </a:graphicData>
        </a:graphic>
      </p:graphicFrame>
    </p:spTree>
    <p:extLst>
      <p:ext uri="{BB962C8B-B14F-4D97-AF65-F5344CB8AC3E}">
        <p14:creationId xmlns:p14="http://schemas.microsoft.com/office/powerpoint/2010/main" val="128305681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43010" name="Slide Number Placeholder 3"/>
          <p:cNvSpPr>
            <a:spLocks noGrp="1"/>
          </p:cNvSpPr>
          <p:nvPr>
            <p:ph type="sldNum" sz="quarter" idx="10"/>
          </p:nvPr>
        </p:nvSpPr>
        <p:spPr>
          <a:effectLst/>
        </p:spPr>
        <p:txBody>
          <a:bodyP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eaLnBrk="1" hangingPunct="1">
              <a:buClrTx/>
              <a:buSzTx/>
              <a:buFontTx/>
              <a:buNone/>
              <a:defRPr>
                <a:effectLst/>
              </a:defRPr>
            </a:pPr>
            <a:fld id="{CA65E40B-FBF5-4EFC-975A-6376D9D372D0}" type="slidenum">
              <a:rPr lang="en-US" altLang="en-US" sz="1000" smtClean="0">
                <a:solidFill>
                  <a:schemeClr val="bg2"/>
                </a:solidFill>
                <a:effectLst/>
              </a:rPr>
              <a:pPr eaLnBrk="1" hangingPunct="1">
                <a:buClrTx/>
                <a:buSzTx/>
                <a:buFontTx/>
                <a:buNone/>
                <a:defRPr>
                  <a:effectLst/>
                </a:defRPr>
              </a:pPr>
              <a:t>30</a:t>
            </a:fld>
            <a:endParaRPr lang="en-US" altLang="en-US" sz="1000" smtClean="0">
              <a:solidFill>
                <a:schemeClr val="bg2"/>
              </a:solidFill>
              <a:effectLst/>
            </a:endParaRPr>
          </a:p>
        </p:txBody>
      </p:sp>
      <p:sp>
        <p:nvSpPr>
          <p:cNvPr id="37891" name="Rectangle 5"/>
          <p:cNvSpPr>
            <a:spLocks noGrp="1"/>
          </p:cNvSpPr>
          <p:nvPr>
            <p:ph type="title"/>
          </p:nvPr>
        </p:nvSpPr>
        <p:spPr>
          <a:xfrm>
            <a:off x="457200" y="304800"/>
            <a:ext cx="8229600" cy="685800"/>
          </a:xfrm>
          <a:effectLst/>
        </p:spPr>
        <p:txBody>
          <a:bodyPr/>
          <a:lstStyle/>
          <a:p>
            <a:pPr eaLnBrk="1" hangingPunct="1">
              <a:defRPr>
                <a:effectLst/>
              </a:defRPr>
            </a:pPr>
            <a:r>
              <a:rPr lang="en-US" sz="3000" kern="1200">
                <a:effectLst/>
              </a:rPr>
              <a:t>How to Enroll in the Health and Welfare Benefits</a:t>
            </a:r>
          </a:p>
        </p:txBody>
      </p:sp>
      <p:sp>
        <p:nvSpPr>
          <p:cNvPr id="38916" name="Rectangle 6"/>
          <p:cNvSpPr>
            <a:spLocks noGrp="1"/>
          </p:cNvSpPr>
          <p:nvPr>
            <p:ph type="body" idx="1"/>
          </p:nvPr>
        </p:nvSpPr>
        <p:spPr>
          <a:xfrm>
            <a:off x="266700" y="1371600"/>
            <a:ext cx="8648700" cy="4764088"/>
          </a:xfrm>
          <a:effectLst/>
        </p:spPr>
        <p:txBody>
          <a:bodyPr/>
          <a:lstStyle/>
          <a:p>
            <a:pPr eaLnBrk="1" hangingPunct="1">
              <a:lnSpc>
                <a:spcPct val="90000"/>
              </a:lnSpc>
              <a:buClr>
                <a:srgbClr val="C00000"/>
              </a:buClr>
              <a:defRPr>
                <a:effectLst/>
              </a:defRPr>
            </a:pPr>
            <a:r>
              <a:rPr lang="en-US" sz="2000" dirty="0" smtClean="0">
                <a:effectLst/>
              </a:rPr>
              <a:t>To enroll in your benefits:</a:t>
            </a:r>
          </a:p>
          <a:p>
            <a:pPr lvl="1">
              <a:lnSpc>
                <a:spcPct val="90000"/>
              </a:lnSpc>
              <a:buClr>
                <a:srgbClr val="C00000"/>
              </a:buClr>
              <a:defRPr>
                <a:effectLst/>
              </a:defRPr>
            </a:pPr>
            <a:r>
              <a:rPr lang="en-US" sz="2000" dirty="0" smtClean="0">
                <a:effectLst/>
                <a:ea typeface="+mn-ea"/>
                <a:cs typeface="+mn-cs"/>
              </a:rPr>
              <a:t>Legacy EW  Partners and employees will use Workday:  </a:t>
            </a:r>
            <a:r>
              <a:rPr lang="en-GB" sz="2000" dirty="0">
                <a:effectLst/>
                <a:ea typeface="+mn-ea"/>
                <a:cs typeface="+mn-cs"/>
              </a:rPr>
              <a:t>https://</a:t>
            </a:r>
            <a:r>
              <a:rPr lang="en-GB" sz="2000" dirty="0" smtClean="0">
                <a:effectLst/>
                <a:ea typeface="+mn-ea"/>
                <a:cs typeface="+mn-cs"/>
              </a:rPr>
              <a:t>www.myworkday.com/lockelord/login.flex</a:t>
            </a:r>
            <a:endParaRPr lang="en-GB" sz="2000" dirty="0">
              <a:effectLst/>
              <a:ea typeface="+mn-ea"/>
              <a:cs typeface="+mn-cs"/>
            </a:endParaRPr>
          </a:p>
          <a:p>
            <a:pPr marL="0" indent="0" eaLnBrk="1" hangingPunct="1">
              <a:lnSpc>
                <a:spcPct val="90000"/>
              </a:lnSpc>
              <a:buClr>
                <a:srgbClr val="C00000"/>
              </a:buClr>
              <a:buFont typeface="Arial" charset="0"/>
              <a:buNone/>
              <a:defRPr>
                <a:effectLst/>
              </a:defRPr>
            </a:pPr>
            <a:r>
              <a:rPr lang="en-GB" sz="1200" dirty="0" smtClean="0">
                <a:effectLst/>
              </a:rPr>
              <a:t>	Link to Workday is located under Firm Resources in LNET</a:t>
            </a:r>
          </a:p>
          <a:p>
            <a:pPr lvl="1">
              <a:lnSpc>
                <a:spcPct val="90000"/>
              </a:lnSpc>
              <a:spcBef>
                <a:spcPct val="30000"/>
              </a:spcBef>
              <a:buClr>
                <a:srgbClr val="C00000"/>
              </a:buClr>
              <a:defRPr>
                <a:effectLst/>
              </a:defRPr>
            </a:pPr>
            <a:r>
              <a:rPr lang="en-GB" sz="2000" dirty="0" smtClean="0">
                <a:effectLst/>
                <a:ea typeface="+mn-ea"/>
                <a:cs typeface="+mn-cs"/>
              </a:rPr>
              <a:t>All other Partners and employees will use the ADP portal: </a:t>
            </a:r>
            <a:r>
              <a:rPr lang="en-GB" sz="2000" dirty="0">
                <a:effectLst/>
                <a:ea typeface="+mn-ea"/>
                <a:cs typeface="+mn-cs"/>
              </a:rPr>
              <a:t>https://</a:t>
            </a:r>
            <a:r>
              <a:rPr lang="en-GB" sz="2000" dirty="0" smtClean="0">
                <a:effectLst/>
                <a:ea typeface="+mn-ea"/>
                <a:cs typeface="+mn-cs"/>
              </a:rPr>
              <a:t>portal.adp.com/public/index.htm</a:t>
            </a:r>
          </a:p>
          <a:p>
            <a:pPr marL="406400" lvl="1" indent="0">
              <a:lnSpc>
                <a:spcPct val="90000"/>
              </a:lnSpc>
              <a:spcBef>
                <a:spcPct val="30000"/>
              </a:spcBef>
              <a:buClr>
                <a:srgbClr val="C00000"/>
              </a:buClr>
              <a:buNone/>
              <a:defRPr>
                <a:effectLst/>
              </a:defRPr>
            </a:pPr>
            <a:r>
              <a:rPr lang="en-GB" sz="1600" dirty="0">
                <a:effectLst/>
              </a:rPr>
              <a:t>	</a:t>
            </a:r>
            <a:r>
              <a:rPr lang="en-GB" sz="1200" dirty="0">
                <a:effectLst/>
                <a:ea typeface="+mn-ea"/>
                <a:cs typeface="+mn-cs"/>
              </a:rPr>
              <a:t>Link to </a:t>
            </a:r>
            <a:r>
              <a:rPr lang="en-GB" sz="1200" dirty="0" smtClean="0">
                <a:effectLst/>
                <a:ea typeface="+mn-ea"/>
                <a:cs typeface="+mn-cs"/>
              </a:rPr>
              <a:t>ADP Portal is </a:t>
            </a:r>
            <a:r>
              <a:rPr lang="en-GB" sz="1200" dirty="0">
                <a:effectLst/>
                <a:ea typeface="+mn-ea"/>
                <a:cs typeface="+mn-cs"/>
              </a:rPr>
              <a:t>located </a:t>
            </a:r>
            <a:r>
              <a:rPr lang="en-GB" sz="1200" dirty="0" smtClean="0">
                <a:effectLst/>
                <a:ea typeface="+mn-ea"/>
                <a:cs typeface="+mn-cs"/>
              </a:rPr>
              <a:t>in “My Info” box on the Home page </a:t>
            </a:r>
            <a:r>
              <a:rPr lang="en-GB" sz="1200" dirty="0">
                <a:effectLst/>
                <a:ea typeface="+mn-ea"/>
                <a:cs typeface="+mn-cs"/>
              </a:rPr>
              <a:t>in LNET</a:t>
            </a:r>
          </a:p>
          <a:p>
            <a:pPr marL="0" indent="0" eaLnBrk="1" hangingPunct="1">
              <a:lnSpc>
                <a:spcPct val="90000"/>
              </a:lnSpc>
              <a:spcBef>
                <a:spcPct val="30000"/>
              </a:spcBef>
              <a:buClr>
                <a:srgbClr val="C00000"/>
              </a:buClr>
              <a:buFont typeface="Arial" charset="0"/>
              <a:buNone/>
              <a:defRPr>
                <a:effectLst/>
              </a:defRPr>
            </a:pPr>
            <a:endParaRPr lang="en-GB" sz="1200" dirty="0" smtClean="0">
              <a:effectLst/>
            </a:endParaRPr>
          </a:p>
          <a:p>
            <a:pPr eaLnBrk="1" hangingPunct="1">
              <a:lnSpc>
                <a:spcPct val="90000"/>
              </a:lnSpc>
              <a:spcBef>
                <a:spcPct val="30000"/>
              </a:spcBef>
              <a:buClr>
                <a:srgbClr val="C00000"/>
              </a:buClr>
              <a:defRPr>
                <a:effectLst/>
              </a:defRPr>
            </a:pPr>
            <a:r>
              <a:rPr lang="en-US" sz="2000" dirty="0" smtClean="0">
                <a:effectLst/>
              </a:rPr>
              <a:t>Plan year runs from January 1 to December 31, so elections you will be making are effective until December 31, 2016.  </a:t>
            </a:r>
          </a:p>
          <a:p>
            <a:pPr eaLnBrk="1" hangingPunct="1">
              <a:lnSpc>
                <a:spcPct val="90000"/>
              </a:lnSpc>
              <a:spcBef>
                <a:spcPct val="30000"/>
              </a:spcBef>
              <a:buClr>
                <a:srgbClr val="C00000"/>
              </a:buClr>
              <a:defRPr>
                <a:effectLst/>
              </a:defRPr>
            </a:pPr>
            <a:endParaRPr lang="en-US" sz="1200" dirty="0" smtClean="0">
              <a:effectLst/>
            </a:endParaRPr>
          </a:p>
          <a:p>
            <a:pPr eaLnBrk="1" hangingPunct="1">
              <a:lnSpc>
                <a:spcPct val="90000"/>
              </a:lnSpc>
              <a:spcBef>
                <a:spcPct val="30000"/>
              </a:spcBef>
              <a:buClr>
                <a:srgbClr val="C00000"/>
              </a:buClr>
              <a:defRPr>
                <a:effectLst/>
              </a:defRPr>
            </a:pPr>
            <a:r>
              <a:rPr lang="en-US" sz="2000" dirty="0" smtClean="0">
                <a:effectLst/>
              </a:rPr>
              <a:t>If you choose to opt out of coverage, you will not be eligible for that plan until the next open enrollment period in November 2016.  However, you will be permitted to make a benefit election change if you experience a family status change such as the birth of a child, marriage, divorce, spouse losing coverage, etc. within 30 days of the life status change.</a:t>
            </a:r>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a:xfrm>
            <a:off x="7717971" y="1600200"/>
            <a:ext cx="1066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a:xfrm>
            <a:off x="7523822" y="3009900"/>
            <a:ext cx="9239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23458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8194"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E753150E-2BC3-4C25-B464-550C35B5E134}" type="slidenum">
              <a:rPr lang="en-US" smtClean="0">
                <a:solidFill>
                  <a:schemeClr val="bg1"/>
                </a:solidFill>
                <a:effectLst/>
              </a:rPr>
              <a:t>31</a:t>
            </a:fld>
            <a:endParaRPr lang="en-US" smtClean="0">
              <a:solidFill>
                <a:schemeClr val="bg1"/>
              </a:solidFill>
              <a:effectLst/>
            </a:endParaRPr>
          </a:p>
        </p:txBody>
      </p:sp>
      <p:sp>
        <p:nvSpPr>
          <p:cNvPr id="8195" name="Rectangle 2"/>
          <p:cNvSpPr>
            <a:spLocks noGrp="1" noChangeArrowheads="1"/>
          </p:cNvSpPr>
          <p:nvPr>
            <p:ph type="title"/>
          </p:nvPr>
        </p:nvSpPr>
        <p:spPr>
          <a:xfrm>
            <a:off x="457200" y="2209800"/>
            <a:ext cx="8229600" cy="1143000"/>
          </a:xfrm>
          <a:effectLst/>
        </p:spPr>
        <p:txBody>
          <a:bodyPr/>
          <a:lstStyle/>
          <a:p>
            <a:pPr algn="ctr" eaLnBrk="1" hangingPunct="1"/>
            <a:r>
              <a:rPr lang="en-US" smtClean="0">
                <a:effectLst/>
              </a:rPr>
              <a:t>Questions?</a:t>
            </a:r>
          </a:p>
        </p:txBody>
      </p:sp>
      <p:sp>
        <p:nvSpPr>
          <p:cNvPr id="8197" name="Text Box 4"/>
          <p:cNvSpPr txBox="1">
            <a:spLocks noChangeArrowheads="1"/>
          </p:cNvSpPr>
          <p:nvPr/>
        </p:nvSpPr>
        <p:spPr>
          <a:xfrm>
            <a:off x="381000" y="5562600"/>
            <a:ext cx="83820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pPr eaLnBrk="1" hangingPunct="1"/>
            <a:r>
              <a:rPr lang="en-US" sz="800" i="1">
                <a:solidFill>
                  <a:srgbClr val="4D4D4D"/>
                </a:solidFill>
                <a:effectLst/>
              </a:rPr>
              <a:t>Attorney Advertising.</a:t>
            </a:r>
            <a:endParaRPr lang="en-US" sz="800">
              <a:solidFill>
                <a:srgbClr val="4D4D4D"/>
              </a:solidFill>
              <a:effectLst/>
            </a:endParaRPr>
          </a:p>
          <a:p>
            <a:pPr eaLnBrk="1" hangingPunct="1"/>
            <a:r>
              <a:rPr lang="en-US" sz="800">
                <a:solidFill>
                  <a:srgbClr val="4D4D4D"/>
                </a:solidFill>
                <a:effectLst/>
              </a:rPr>
              <a:t>Locke Lord LLP disclaims all liability whatsoever in relation to any materials or information provided. This presentation is provided solely for educational and informational purposes. It is not intended to constitute legal advice or to create an attorney-client relationship. If you wish to secure legal advice specific to your enterprise and circumstances in connection with any of the topics addressed we encourage you to engage counsel of your choice.</a:t>
            </a:r>
            <a:br>
              <a:rPr lang="en-US" sz="800">
                <a:solidFill>
                  <a:srgbClr val="4D4D4D"/>
                </a:solidFill>
                <a:effectLst/>
              </a:rPr>
            </a:br>
            <a:r>
              <a:rPr lang="en-US" sz="800" smtClean="0">
                <a:solidFill>
                  <a:srgbClr val="4D4D4D"/>
                </a:solidFill>
                <a:effectLst/>
              </a:rPr>
              <a:t>© 2015 </a:t>
            </a:r>
            <a:r>
              <a:rPr lang="en-US" sz="800">
                <a:solidFill>
                  <a:srgbClr val="4D4D4D"/>
                </a:solidFill>
                <a:effectLst/>
              </a:rPr>
              <a:t>Locke Lord LLP</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4</a:t>
            </a:fld>
            <a:endParaRPr lang="en-US" smtClean="0">
              <a:solidFill>
                <a:schemeClr val="bg1"/>
              </a:solidFill>
              <a:effectLst/>
            </a:endParaRPr>
          </a:p>
        </p:txBody>
      </p:sp>
      <p:sp>
        <p:nvSpPr>
          <p:cNvPr id="7171" name="Rectangle 2"/>
          <p:cNvSpPr>
            <a:spLocks noGrp="1" noChangeArrowheads="1"/>
          </p:cNvSpPr>
          <p:nvPr>
            <p:ph type="title"/>
          </p:nvPr>
        </p:nvSpPr>
        <p:spPr>
          <a:xfrm>
            <a:off x="457200" y="304800"/>
            <a:ext cx="8229600" cy="838200"/>
          </a:xfrm>
          <a:effectLst/>
        </p:spPr>
        <p:txBody>
          <a:bodyPr/>
          <a:lstStyle/>
          <a:p>
            <a:r>
              <a:rPr lang="en-US" sz="2800" dirty="0" smtClean="0"/>
              <a:t>Benefit </a:t>
            </a:r>
            <a:r>
              <a:rPr lang="en-US" sz="2800" dirty="0"/>
              <a:t>Overviews</a:t>
            </a:r>
            <a:br>
              <a:rPr lang="en-US" sz="2800" dirty="0"/>
            </a:br>
            <a:r>
              <a:rPr lang="en-US" sz="2800" dirty="0"/>
              <a:t>Medical – BlueCross Blue Shield of Illinois</a:t>
            </a:r>
            <a:endParaRPr lang="en-US" sz="2800" dirty="0" smtClean="0">
              <a:effectLst/>
            </a:endParaRPr>
          </a:p>
        </p:txBody>
      </p:sp>
      <p:sp>
        <p:nvSpPr>
          <p:cNvPr id="2" name="Content Placeholder 1"/>
          <p:cNvSpPr>
            <a:spLocks noGrp="1"/>
          </p:cNvSpPr>
          <p:nvPr>
            <p:ph idx="1"/>
          </p:nvPr>
        </p:nvSpPr>
        <p:spPr>
          <a:effectLst/>
        </p:spPr>
        <p:txBody>
          <a:bodyPr/>
          <a:lstStyle/>
          <a:p>
            <a:pPr marL="0" indent="0">
              <a:buNone/>
            </a:pPr>
            <a:r>
              <a:rPr lang="en-US" sz="2000" dirty="0"/>
              <a:t>As of January 1, 2016, your medical plans are no longer “grandfathered health plans” under the Patient Protection and Affordable </a:t>
            </a:r>
            <a:r>
              <a:rPr lang="en-US" sz="2000" dirty="0" smtClean="0"/>
              <a:t>Care Act </a:t>
            </a:r>
            <a:r>
              <a:rPr lang="en-US" sz="2000" dirty="0"/>
              <a:t>(the Affordable Care Act). As a result of this the following changes will be seen in your 2016 medical plans:</a:t>
            </a:r>
          </a:p>
          <a:p>
            <a:r>
              <a:rPr lang="en-US" sz="2000" dirty="0" smtClean="0"/>
              <a:t>Preventative </a:t>
            </a:r>
            <a:r>
              <a:rPr lang="en-US" sz="2000" dirty="0"/>
              <a:t>care will now be covered at 100% with no copay requirement</a:t>
            </a:r>
          </a:p>
          <a:p>
            <a:r>
              <a:rPr lang="en-US" sz="2000" dirty="0" smtClean="0"/>
              <a:t>The </a:t>
            </a:r>
            <a:r>
              <a:rPr lang="en-US" sz="2000" dirty="0"/>
              <a:t>out-of-pocket maximum includes deductible and copays (including Rx) for in-network </a:t>
            </a:r>
            <a:r>
              <a:rPr lang="en-US" sz="2000" dirty="0" smtClean="0"/>
              <a:t>benefits</a:t>
            </a:r>
            <a:endParaRPr lang="en-US" altLang="en-US" sz="2000" dirty="0" smtClean="0">
              <a:effectLst/>
            </a:endParaRPr>
          </a:p>
        </p:txBody>
      </p:sp>
    </p:spTree>
    <p:extLst>
      <p:ext uri="{BB962C8B-B14F-4D97-AF65-F5344CB8AC3E}">
        <p14:creationId xmlns:p14="http://schemas.microsoft.com/office/powerpoint/2010/main" val="294466260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5</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Medical – Plan Option Comparison</a:t>
            </a:r>
          </a:p>
        </p:txBody>
      </p:sp>
      <p:graphicFrame>
        <p:nvGraphicFramePr>
          <p:cNvPr id="7" name="Table 6"/>
          <p:cNvGraphicFramePr>
            <a:graphicFrameLocks noGrp="1"/>
          </p:cNvGraphicFramePr>
          <p:nvPr>
            <p:extLst>
              <p:ext uri="{D42A27DB-BD31-4B8C-83A1-F6EECF244321}">
                <p14:modId xmlns:p14="http://schemas.microsoft.com/office/powerpoint/2010/main" val="3543610942"/>
              </p:ext>
            </p:extLst>
          </p:nvPr>
        </p:nvGraphicFramePr>
        <p:xfrm>
          <a:off x="457200" y="1295400"/>
          <a:ext cx="8203144" cy="4677081"/>
        </p:xfrm>
        <a:graphic>
          <a:graphicData uri="http://schemas.openxmlformats.org/drawingml/2006/table">
            <a:tbl>
              <a:tblPr firstRow="1" bandRow="1">
                <a:tableStyleId>{5C22544A-7EE6-4342-B048-85BDC9FD1C3A}</a:tableStyleId>
              </a:tblPr>
              <a:tblGrid>
                <a:gridCol w="2209800"/>
                <a:gridCol w="1226820"/>
                <a:gridCol w="1446196"/>
                <a:gridCol w="1516594"/>
                <a:gridCol w="1803734"/>
              </a:tblGrid>
              <a:tr h="302043">
                <a:tc>
                  <a:txBody>
                    <a:bodyPr/>
                    <a:lstStyle/>
                    <a:p>
                      <a:endParaRPr lang="en-US" sz="1050" dirty="0"/>
                    </a:p>
                  </a:txBody>
                  <a:tcPr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gridSpan="2">
                  <a:txBody>
                    <a:bodyPr/>
                    <a:lstStyle/>
                    <a:p>
                      <a:pPr algn="ctr"/>
                      <a:r>
                        <a:rPr lang="en-US" sz="1050" dirty="0" smtClean="0"/>
                        <a:t>BASE</a:t>
                      </a:r>
                      <a:r>
                        <a:rPr lang="en-US" sz="1050" baseline="0" dirty="0" smtClean="0"/>
                        <a:t> PLAN</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endParaRPr lang="en-US" sz="1200" dirty="0"/>
                    </a:p>
                  </a:txBody>
                  <a:tcPr marT="0" marB="0"/>
                </a:tc>
                <a:tc gridSpan="2">
                  <a:txBody>
                    <a:bodyPr/>
                    <a:lstStyle/>
                    <a:p>
                      <a:pPr algn="ctr"/>
                      <a:r>
                        <a:rPr lang="en-US" sz="1050" dirty="0" smtClean="0"/>
                        <a:t>HSA PLAN</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tc hMerge="1">
                  <a:txBody>
                    <a:bodyPr/>
                    <a:lstStyle/>
                    <a:p>
                      <a:pPr algn="ctr"/>
                      <a:endParaRPr lang="en-US" sz="1000" dirty="0"/>
                    </a:p>
                  </a:txBody>
                  <a:tcPr marT="0" marB="0" anchor="ctr"/>
                </a:tc>
              </a:tr>
              <a:tr h="229356">
                <a:tc>
                  <a:txBody>
                    <a:bodyPr/>
                    <a:lstStyle/>
                    <a:p>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In</a:t>
                      </a:r>
                      <a:r>
                        <a:rPr lang="en-US" sz="1050" b="1" baseline="0" dirty="0" smtClean="0"/>
                        <a:t> </a:t>
                      </a:r>
                      <a:r>
                        <a:rPr lang="en-US" sz="1050" b="1" dirty="0" smtClean="0"/>
                        <a:t>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Out</a:t>
                      </a:r>
                      <a:r>
                        <a:rPr lang="en-US" sz="1050" b="1" baseline="0" dirty="0" smtClean="0"/>
                        <a:t> of 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In</a:t>
                      </a:r>
                      <a:r>
                        <a:rPr lang="en-US" sz="1050" b="1" baseline="0" dirty="0" smtClean="0"/>
                        <a:t> </a:t>
                      </a:r>
                      <a:r>
                        <a:rPr lang="en-US" sz="1050" b="1" dirty="0" smtClean="0"/>
                        <a:t>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b="1" dirty="0" smtClean="0"/>
                        <a:t>Out</a:t>
                      </a:r>
                      <a:r>
                        <a:rPr lang="en-US" sz="1050" b="1" baseline="0" dirty="0" smtClean="0"/>
                        <a:t> of Network</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Deductible</a:t>
                      </a:r>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$1,000 / $2,000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$2,000 / $5,000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$2,000 / $4,000</a:t>
                      </a:r>
                    </a:p>
                    <a:p>
                      <a:pPr algn="ctr"/>
                      <a:r>
                        <a:rPr lang="en-US" sz="1050" dirty="0" smtClean="0"/>
                        <a:t> (True Family)</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$4,000 / $8,000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OOP</a:t>
                      </a:r>
                      <a:r>
                        <a:rPr lang="en-US" sz="1050" b="1" baseline="0" dirty="0" smtClean="0"/>
                        <a:t> Max (including ded)</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$3,000 / $6,000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$8,000 / $15,000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$4,000 / $6,850 </a:t>
                      </a:r>
                    </a:p>
                    <a:p>
                      <a:pPr algn="ctr"/>
                      <a:r>
                        <a:rPr lang="en-US" sz="1050" dirty="0" smtClean="0"/>
                        <a:t>(True Family)</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$8,000 / $16,000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253164">
                <a:tc>
                  <a:txBody>
                    <a:bodyPr/>
                    <a:lstStyle/>
                    <a:p>
                      <a:r>
                        <a:rPr lang="en-US" sz="1050" b="1" baseline="0" dirty="0" smtClean="0"/>
                        <a:t>Coinsurance</a:t>
                      </a:r>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240030">
                <a:tc>
                  <a:txBody>
                    <a:bodyPr/>
                    <a:lstStyle/>
                    <a:p>
                      <a:r>
                        <a:rPr lang="en-US" sz="1050" b="1" dirty="0" smtClean="0"/>
                        <a:t>Office</a:t>
                      </a:r>
                      <a:r>
                        <a:rPr lang="en-US" sz="1050" b="1" baseline="0" dirty="0" smtClean="0"/>
                        <a:t> Visits</a:t>
                      </a:r>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240030">
                <a:tc>
                  <a:txBody>
                    <a:bodyPr/>
                    <a:lstStyle/>
                    <a:p>
                      <a:r>
                        <a:rPr lang="en-US" sz="1050" b="1" dirty="0" smtClean="0"/>
                        <a:t>Preventive</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Free</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Free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Primary</a:t>
                      </a:r>
                      <a:r>
                        <a:rPr lang="en-US" sz="1050" b="1" baseline="0" dirty="0" smtClean="0"/>
                        <a:t> Care</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$25</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Specialist</a:t>
                      </a:r>
                      <a:endParaRPr lang="en-US" sz="1050" b="1"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$40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Inpatient</a:t>
                      </a:r>
                      <a:r>
                        <a:rPr lang="en-US" sz="1050" b="1" baseline="0" dirty="0" smtClean="0"/>
                        <a:t> Hospital</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Ded &amp; 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$250, 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$250, 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Outpatient Hospital</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050" dirty="0" smtClean="0"/>
                        <a:t>Ded &amp; 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40%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Emergency Room</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$100*</a:t>
                      </a:r>
                      <a:r>
                        <a:rPr lang="en-US" sz="1050" baseline="0" dirty="0" smtClean="0"/>
                        <a:t>, </a:t>
                      </a: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algn="ctr"/>
                      <a:r>
                        <a:rPr lang="en-US" sz="1050" dirty="0" smtClean="0"/>
                        <a:t>$100*</a:t>
                      </a:r>
                      <a:r>
                        <a:rPr lang="en-US" sz="1050" baseline="0" dirty="0" smtClean="0"/>
                        <a:t>, </a:t>
                      </a:r>
                      <a:r>
                        <a:rPr lang="en-US" sz="1050" dirty="0" smtClean="0"/>
                        <a:t>20%</a:t>
                      </a: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&amp; 20%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r>
                        <a:rPr lang="en-US" sz="1050" b="1" dirty="0" smtClean="0"/>
                        <a:t>Prescription Drug</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endParaRPr lang="en-US" sz="1050" dirty="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r h="302043">
                <a:tc>
                  <a:txBody>
                    <a:bodyPr/>
                    <a:lstStyle/>
                    <a:p>
                      <a:r>
                        <a:rPr lang="en-US" sz="1050" b="1" dirty="0" smtClean="0"/>
                        <a:t>Retail – </a:t>
                      </a:r>
                    </a:p>
                    <a:p>
                      <a:r>
                        <a:rPr lang="en-US" sz="1050" b="1" dirty="0" smtClean="0"/>
                        <a:t>Generic</a:t>
                      </a:r>
                      <a:r>
                        <a:rPr lang="en-US" sz="1050" b="1" baseline="0" dirty="0" smtClean="0"/>
                        <a:t> / Formulary / Non-Formulary</a:t>
                      </a:r>
                      <a:endParaRPr lang="en-US" sz="1050" b="1" dirty="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$15 / $35 / $50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Copays + 25% coinsurance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then $15 / $35 / $50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Deductible, then copays + 25% coinsurance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40000"/>
                        <a:lumOff val="60000"/>
                      </a:schemeClr>
                    </a:solidFill>
                  </a:tcPr>
                </a:tc>
              </a:tr>
              <a:tr h="3020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Mail</a:t>
                      </a:r>
                      <a:r>
                        <a:rPr lang="en-US" sz="1050" b="1" baseline="0" dirty="0" smtClean="0"/>
                        <a:t> Order</a:t>
                      </a:r>
                      <a:r>
                        <a:rPr lang="en-US" sz="1050" b="1" dirty="0" smtClean="0"/>
                        <a: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smtClean="0"/>
                        <a:t>Generic</a:t>
                      </a:r>
                      <a:r>
                        <a:rPr lang="en-US" sz="1050" b="1" baseline="0" dirty="0" smtClean="0"/>
                        <a:t> / Formulary / Non-Formulary</a:t>
                      </a:r>
                      <a:endParaRPr lang="en-US" sz="1050" b="1" dirty="0" smtClean="0"/>
                    </a:p>
                  </a:txBody>
                  <a:tcPr marL="9144"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$37.50 / $87.50 / $125</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No coverage</a:t>
                      </a: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Ded then $37.50 / $87.50 / $125</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No coverage</a:t>
                      </a:r>
                      <a:endParaRPr lang="en-US" sz="105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1050" dirty="0" smtClean="0"/>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20000"/>
                        <a:lumOff val="80000"/>
                      </a:schemeClr>
                    </a:solidFill>
                  </a:tcPr>
                </a:tc>
              </a:tr>
            </a:tbl>
          </a:graphicData>
        </a:graphic>
      </p:graphicFrame>
      <p:sp>
        <p:nvSpPr>
          <p:cNvPr id="3" name="TextBox 2"/>
          <p:cNvSpPr txBox="1"/>
          <p:nvPr/>
        </p:nvSpPr>
        <p:spPr>
          <a:xfrm>
            <a:off x="76200" y="5986790"/>
            <a:ext cx="8991600" cy="261610"/>
          </a:xfrm>
          <a:prstGeom prst="rect">
            <a:avLst/>
          </a:prstGeom>
          <a:noFill/>
        </p:spPr>
        <p:txBody>
          <a:bodyPr wrap="square" rtlCol="0">
            <a:spAutoFit/>
          </a:bodyPr>
          <a:lstStyle/>
          <a:p>
            <a:pPr algn="ctr"/>
            <a:r>
              <a:rPr lang="en-US" sz="1100" b="1" i="1" dirty="0" smtClean="0">
                <a:solidFill>
                  <a:srgbClr val="C00000"/>
                </a:solidFill>
              </a:rPr>
              <a:t>Those enrolled in the Buy-Up PPO Plan will be moved to the Base PPO Plan unless you make another election during OE</a:t>
            </a:r>
            <a:endParaRPr lang="en-US" sz="1100" b="1" i="1" dirty="0">
              <a:solidFill>
                <a:srgbClr val="C00000"/>
              </a:solidFill>
            </a:endParaRPr>
          </a:p>
        </p:txBody>
      </p:sp>
    </p:spTree>
    <p:extLst>
      <p:ext uri="{BB962C8B-B14F-4D97-AF65-F5344CB8AC3E}">
        <p14:creationId xmlns:p14="http://schemas.microsoft.com/office/powerpoint/2010/main" val="25086721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6</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What should you consider when deciding on your medical plan? </a:t>
            </a:r>
          </a:p>
        </p:txBody>
      </p:sp>
      <p:sp>
        <p:nvSpPr>
          <p:cNvPr id="5" name="Rectangle 2"/>
          <p:cNvSpPr>
            <a:spLocks noChangeArrowheads="1"/>
          </p:cNvSpPr>
          <p:nvPr/>
        </p:nvSpPr>
        <p:spPr>
          <a:xfrm>
            <a:off x="1447800" y="1569720"/>
            <a:ext cx="7239000" cy="435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82C4"/>
                </a:solidFill>
                <a:effectLst/>
                <a:latin typeface="Arial" panose="020B0604020202020204" pitchFamily="34" charset="0"/>
              </a:rPr>
              <a:t>Provider availability</a:t>
            </a:r>
            <a:r>
              <a:rPr lang="en-US" sz="2000" kern="0" dirty="0" smtClean="0">
                <a:solidFill>
                  <a:srgbClr val="000000"/>
                </a:solidFill>
                <a:effectLst/>
                <a:latin typeface="Arial" panose="020B0604020202020204" pitchFamily="34" charset="0"/>
              </a:rPr>
              <a:t> </a:t>
            </a:r>
            <a:br>
              <a:rPr lang="en-US" sz="2000"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Will you be able to visit the doctors, hospitals and other</a:t>
            </a:r>
            <a:br>
              <a:rPr lang="en-US"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facilities you want to? </a:t>
            </a:r>
          </a:p>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82C4"/>
                </a:solidFill>
                <a:effectLst/>
                <a:latin typeface="Arial" panose="020B0604020202020204" pitchFamily="34" charset="0"/>
              </a:rPr>
              <a:t>Your costs</a:t>
            </a:r>
            <a:r>
              <a:rPr lang="en-US" sz="2000" kern="0" dirty="0" smtClean="0">
                <a:solidFill>
                  <a:srgbClr val="000000"/>
                </a:solidFill>
                <a:effectLst/>
                <a:latin typeface="Arial" panose="020B0604020202020204" pitchFamily="34" charset="0"/>
              </a:rPr>
              <a:t> </a:t>
            </a:r>
            <a:br>
              <a:rPr lang="en-US" sz="2000"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What is going to come out of your paycheck every month?   </a:t>
            </a:r>
            <a:br>
              <a:rPr lang="en-US"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What about for the </a:t>
            </a:r>
            <a:r>
              <a:rPr lang="en-US" u="sng" kern="0" dirty="0" smtClean="0">
                <a:solidFill>
                  <a:srgbClr val="000000"/>
                </a:solidFill>
                <a:effectLst/>
                <a:latin typeface="Arial" panose="020B0604020202020204" pitchFamily="34" charset="0"/>
              </a:rPr>
              <a:t>whole year</a:t>
            </a:r>
            <a:r>
              <a:rPr lang="en-US" kern="0" dirty="0" smtClean="0">
                <a:solidFill>
                  <a:srgbClr val="000000"/>
                </a:solidFill>
                <a:effectLst/>
                <a:latin typeface="Arial" panose="020B0604020202020204" pitchFamily="34" charset="0"/>
              </a:rPr>
              <a:t>?</a:t>
            </a:r>
          </a:p>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82C4"/>
                </a:solidFill>
                <a:effectLst/>
                <a:latin typeface="Arial" panose="020B0604020202020204" pitchFamily="34" charset="0"/>
              </a:rPr>
              <a:t>Benefit payments</a:t>
            </a:r>
            <a:r>
              <a:rPr lang="en-US" sz="2000" kern="0" dirty="0" smtClean="0">
                <a:solidFill>
                  <a:srgbClr val="000000"/>
                </a:solidFill>
                <a:effectLst/>
                <a:latin typeface="Arial" panose="020B0604020202020204" pitchFamily="34" charset="0"/>
              </a:rPr>
              <a:t> </a:t>
            </a:r>
            <a:br>
              <a:rPr lang="en-US" sz="2000"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How much you will have to pay out of your pocket for your </a:t>
            </a:r>
            <a:br>
              <a:rPr lang="en-US" kern="0" dirty="0" smtClean="0">
                <a:solidFill>
                  <a:srgbClr val="000000"/>
                </a:solidFill>
                <a:effectLst/>
                <a:latin typeface="Arial" panose="020B0604020202020204" pitchFamily="34" charset="0"/>
              </a:rPr>
            </a:br>
            <a:r>
              <a:rPr lang="en-US" kern="0" dirty="0" smtClean="0">
                <a:solidFill>
                  <a:srgbClr val="000000"/>
                </a:solidFill>
                <a:effectLst/>
                <a:latin typeface="Arial" panose="020B0604020202020204" pitchFamily="34" charset="0"/>
              </a:rPr>
              <a:t>medical expenses? </a:t>
            </a:r>
          </a:p>
          <a:p>
            <a:pPr marL="342900" indent="-342900" eaLnBrk="1" fontAlgn="auto" hangingPunct="1">
              <a:spcBef>
                <a:spcPct val="88000"/>
              </a:spcBef>
              <a:spcAft>
                <a:spcPct val="0"/>
              </a:spcAft>
              <a:buClr>
                <a:srgbClr val="FFFFFF"/>
              </a:buClr>
              <a:buFontTx/>
              <a:buAutoNum type="arabicPeriod"/>
              <a:defRPr>
                <a:effectLst/>
              </a:defRPr>
            </a:pPr>
            <a:r>
              <a:rPr lang="en-US" sz="2000" b="1" kern="0" dirty="0" smtClean="0">
                <a:solidFill>
                  <a:srgbClr val="0079BC"/>
                </a:solidFill>
                <a:effectLst/>
                <a:latin typeface="Arial" panose="020B0604020202020204" pitchFamily="34" charset="0"/>
              </a:rPr>
              <a:t>Medical services</a:t>
            </a:r>
            <a:br>
              <a:rPr lang="en-US" sz="2000" b="1" kern="0" dirty="0" smtClean="0">
                <a:solidFill>
                  <a:srgbClr val="0079BC"/>
                </a:solidFill>
                <a:effectLst/>
                <a:latin typeface="Arial" panose="020B0604020202020204" pitchFamily="34" charset="0"/>
              </a:rPr>
            </a:br>
            <a:r>
              <a:rPr lang="en-US" kern="0" dirty="0" smtClean="0">
                <a:solidFill>
                  <a:srgbClr val="000000"/>
                </a:solidFill>
                <a:effectLst/>
                <a:latin typeface="Arial" panose="020B0604020202020204" pitchFamily="34" charset="0"/>
              </a:rPr>
              <a:t>Consider your health status and services you expect to consume during the year. What has your experience been in past years?</a:t>
            </a:r>
          </a:p>
        </p:txBody>
      </p:sp>
      <p:sp>
        <p:nvSpPr>
          <p:cNvPr id="6" name="Oval 4"/>
          <p:cNvSpPr>
            <a:spLocks noChangeArrowheads="1"/>
          </p:cNvSpPr>
          <p:nvPr/>
        </p:nvSpPr>
        <p:spPr>
          <a:xfrm>
            <a:off x="696913" y="1569720"/>
            <a:ext cx="838200" cy="838200"/>
          </a:xfrm>
          <a:prstGeom prst="ellipse">
            <a:avLst/>
          </a:prstGeom>
          <a:solidFill>
            <a:srgbClr val="FF9933"/>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1</a:t>
            </a:r>
          </a:p>
        </p:txBody>
      </p:sp>
      <p:sp>
        <p:nvSpPr>
          <p:cNvPr id="8" name="Oval 5"/>
          <p:cNvSpPr>
            <a:spLocks noChangeArrowheads="1"/>
          </p:cNvSpPr>
          <p:nvPr/>
        </p:nvSpPr>
        <p:spPr>
          <a:xfrm>
            <a:off x="696913" y="2687320"/>
            <a:ext cx="838200" cy="838200"/>
          </a:xfrm>
          <a:prstGeom prst="ellipse">
            <a:avLst/>
          </a:prstGeom>
          <a:solidFill>
            <a:srgbClr val="00A3D1"/>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2</a:t>
            </a:r>
          </a:p>
        </p:txBody>
      </p:sp>
      <p:sp>
        <p:nvSpPr>
          <p:cNvPr id="9" name="Oval 6"/>
          <p:cNvSpPr>
            <a:spLocks noChangeArrowheads="1"/>
          </p:cNvSpPr>
          <p:nvPr/>
        </p:nvSpPr>
        <p:spPr>
          <a:xfrm>
            <a:off x="696913" y="3804920"/>
            <a:ext cx="838200" cy="838200"/>
          </a:xfrm>
          <a:prstGeom prst="ellipse">
            <a:avLst/>
          </a:prstGeom>
          <a:solidFill>
            <a:srgbClr val="9ABD43"/>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3</a:t>
            </a:r>
          </a:p>
        </p:txBody>
      </p:sp>
      <p:sp>
        <p:nvSpPr>
          <p:cNvPr id="10" name="Oval 7"/>
          <p:cNvSpPr>
            <a:spLocks noChangeArrowheads="1"/>
          </p:cNvSpPr>
          <p:nvPr/>
        </p:nvSpPr>
        <p:spPr>
          <a:xfrm>
            <a:off x="696913" y="4922520"/>
            <a:ext cx="838200" cy="838200"/>
          </a:xfrm>
          <a:prstGeom prst="ellipse">
            <a:avLst/>
          </a:prstGeom>
          <a:solidFill>
            <a:srgbClr val="99958B"/>
          </a:solidFill>
          <a:ln w="76200">
            <a:solidFill>
              <a:srgbClr val="FFFFFF"/>
            </a:solidFill>
            <a:round/>
          </a:ln>
          <a:effectLst>
            <a:outerShdw blurRad="50800" dist="38100" dir="2700000" algn="tl" rotWithShape="0">
              <a:prstClr val="black">
                <a:alpha val="40000"/>
              </a:prstClr>
            </a:outerShdw>
          </a:effectLst>
        </p:spPr>
        <p:txBody>
          <a:bodyPr wrap="none" anchor="ctr"/>
          <a:lstStyle/>
          <a:p>
            <a:pPr algn="ctr" eaLnBrk="1" fontAlgn="auto" hangingPunct="1">
              <a:spcBef>
                <a:spcPct val="0"/>
              </a:spcBef>
              <a:spcAft>
                <a:spcPct val="0"/>
              </a:spcAft>
              <a:defRPr>
                <a:effectLst/>
              </a:defRPr>
            </a:pPr>
            <a:r>
              <a:rPr lang="en-US" sz="4400" b="1" kern="0">
                <a:solidFill>
                  <a:srgbClr val="FFFFFF"/>
                </a:solidFill>
                <a:effectLst/>
                <a:latin typeface="Arial" panose="020B0604020202020204" pitchFamily="34" charset="0"/>
              </a:rPr>
              <a:t>4</a:t>
            </a:r>
          </a:p>
        </p:txBody>
      </p:sp>
    </p:spTree>
    <p:extLst>
      <p:ext uri="{BB962C8B-B14F-4D97-AF65-F5344CB8AC3E}">
        <p14:creationId xmlns:p14="http://schemas.microsoft.com/office/powerpoint/2010/main" val="85723691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How does the HSA work? </a:t>
            </a:r>
            <a:endParaRPr lang="en-US" dirty="0"/>
          </a:p>
        </p:txBody>
      </p:sp>
      <p:sp>
        <p:nvSpPr>
          <p:cNvPr id="3" name="Content Placeholder 2"/>
          <p:cNvSpPr>
            <a:spLocks noGrp="1"/>
          </p:cNvSpPr>
          <p:nvPr>
            <p:ph idx="1"/>
          </p:nvPr>
        </p:nvSpPr>
        <p:spPr>
          <a:xfrm>
            <a:off x="457200" y="1524000"/>
            <a:ext cx="8305800" cy="4724400"/>
          </a:xfrm>
        </p:spPr>
        <p:txBody>
          <a:bodyPr/>
          <a:lstStyle/>
          <a:p>
            <a:pPr>
              <a:buClr>
                <a:srgbClr val="C00000"/>
              </a:buClr>
            </a:pPr>
            <a:r>
              <a:rPr lang="en-US" sz="1600" dirty="0" smtClean="0"/>
              <a:t>A </a:t>
            </a:r>
            <a:r>
              <a:rPr lang="en-US" sz="1600" dirty="0"/>
              <a:t>special, tax-advantaged savings account offered only to participants in the </a:t>
            </a:r>
            <a:r>
              <a:rPr lang="en-US" sz="1600" dirty="0" smtClean="0"/>
              <a:t>High Deductible option</a:t>
            </a:r>
          </a:p>
          <a:p>
            <a:pPr>
              <a:buClr>
                <a:srgbClr val="C00000"/>
              </a:buClr>
            </a:pPr>
            <a:r>
              <a:rPr lang="en-US" sz="1600" dirty="0" smtClean="0"/>
              <a:t>Use </a:t>
            </a:r>
            <a:r>
              <a:rPr lang="en-US" sz="1600" dirty="0"/>
              <a:t>your HSA to offset out-of-pocket health care costs this year — or save it for the </a:t>
            </a:r>
            <a:r>
              <a:rPr lang="en-US" sz="1600" dirty="0" smtClean="0"/>
              <a:t>future</a:t>
            </a:r>
          </a:p>
          <a:p>
            <a:pPr>
              <a:buClr>
                <a:srgbClr val="C00000"/>
              </a:buClr>
            </a:pPr>
            <a:r>
              <a:rPr lang="en-US" sz="1600" dirty="0" smtClean="0"/>
              <a:t>You cannot be covered by another health plan including FSA, Medicare or Tricare to qualify to make an HSA contribution</a:t>
            </a:r>
          </a:p>
          <a:p>
            <a:pPr marL="0" indent="0">
              <a:buClr>
                <a:srgbClr val="C00000"/>
              </a:buClr>
              <a:buNone/>
            </a:pPr>
            <a:endParaRPr lang="en-US" sz="1600" dirty="0" smtClean="0"/>
          </a:p>
          <a:p>
            <a:pPr marL="0" indent="0">
              <a:buClr>
                <a:srgbClr val="C00000"/>
              </a:buClr>
              <a:buNone/>
            </a:pPr>
            <a:r>
              <a:rPr lang="en-US" sz="1600" b="1" dirty="0" smtClean="0"/>
              <a:t>Key </a:t>
            </a:r>
            <a:r>
              <a:rPr lang="en-US" sz="1600" b="1" dirty="0"/>
              <a:t>features of the HSA include: </a:t>
            </a:r>
          </a:p>
          <a:p>
            <a:pPr>
              <a:buClr>
                <a:srgbClr val="C00000"/>
              </a:buClr>
            </a:pPr>
            <a:r>
              <a:rPr lang="en-US" sz="1600" b="1" dirty="0"/>
              <a:t>A triple tax advantage</a:t>
            </a:r>
            <a:r>
              <a:rPr lang="en-US" sz="1600" b="1" dirty="0" smtClean="0"/>
              <a:t>.</a:t>
            </a:r>
            <a:r>
              <a:rPr lang="en-US" sz="1600" dirty="0" smtClean="0"/>
              <a:t> </a:t>
            </a:r>
            <a:r>
              <a:rPr lang="en-US" sz="1600" dirty="0"/>
              <a:t>HSA money is tax-free when it enters the </a:t>
            </a:r>
            <a:r>
              <a:rPr lang="en-US" sz="1600" dirty="0" smtClean="0"/>
              <a:t>plan, when </a:t>
            </a:r>
            <a:r>
              <a:rPr lang="en-US" sz="1600" dirty="0"/>
              <a:t>it grows through investment </a:t>
            </a:r>
            <a:r>
              <a:rPr lang="en-US" sz="1600" dirty="0" smtClean="0"/>
              <a:t>earnings and remains </a:t>
            </a:r>
            <a:r>
              <a:rPr lang="en-US" sz="1600" dirty="0"/>
              <a:t>tax-free when it is withdrawn — as long as you use it to pay eligible health care expenses</a:t>
            </a:r>
            <a:r>
              <a:rPr lang="en-US" sz="1600" dirty="0" smtClean="0"/>
              <a:t>. For </a:t>
            </a:r>
            <a:r>
              <a:rPr lang="en-US" sz="1600" dirty="0"/>
              <a:t>a list of eligible health care expenses, go to </a:t>
            </a:r>
            <a:r>
              <a:rPr lang="en-US" sz="1600" b="1" dirty="0"/>
              <a:t>www.irs.gov</a:t>
            </a:r>
            <a:r>
              <a:rPr lang="en-US" sz="1600" dirty="0"/>
              <a:t>.</a:t>
            </a:r>
          </a:p>
          <a:p>
            <a:pPr>
              <a:buClr>
                <a:srgbClr val="C00000"/>
              </a:buClr>
            </a:pPr>
            <a:r>
              <a:rPr lang="en-US" sz="1600" b="1" dirty="0"/>
              <a:t>Immediate ownership. </a:t>
            </a:r>
            <a:r>
              <a:rPr lang="en-US" sz="1600" dirty="0"/>
              <a:t>All contributions to your </a:t>
            </a:r>
            <a:r>
              <a:rPr lang="en-US" sz="1600" dirty="0" smtClean="0"/>
              <a:t>HSA are </a:t>
            </a:r>
            <a:r>
              <a:rPr lang="en-US" sz="1600" dirty="0"/>
              <a:t>immediately yours to </a:t>
            </a:r>
            <a:r>
              <a:rPr lang="en-US" sz="1600" dirty="0" smtClean="0"/>
              <a:t>keep</a:t>
            </a:r>
            <a:endParaRPr lang="en-US" sz="1600" dirty="0"/>
          </a:p>
          <a:p>
            <a:pPr>
              <a:buClr>
                <a:srgbClr val="C00000"/>
              </a:buClr>
            </a:pPr>
            <a:r>
              <a:rPr lang="en-US" sz="1600" b="1" dirty="0"/>
              <a:t>No risk of forfeiture. </a:t>
            </a:r>
            <a:r>
              <a:rPr lang="en-US" sz="1600" dirty="0" smtClean="0"/>
              <a:t>Unused amounts </a:t>
            </a:r>
            <a:r>
              <a:rPr lang="en-US" sz="1600" dirty="0"/>
              <a:t>at the end of a plan year </a:t>
            </a:r>
            <a:r>
              <a:rPr lang="en-US" sz="1600" dirty="0" smtClean="0"/>
              <a:t>roll </a:t>
            </a:r>
            <a:r>
              <a:rPr lang="en-US" sz="1600" dirty="0"/>
              <a:t>over to the next year</a:t>
            </a:r>
            <a:r>
              <a:rPr lang="en-US" sz="1600" dirty="0" smtClean="0"/>
              <a:t>. Unlike FSAs, </a:t>
            </a:r>
            <a:r>
              <a:rPr lang="en-US" sz="1600" dirty="0"/>
              <a:t>there is no “use it or lose it” rule.</a:t>
            </a:r>
          </a:p>
          <a:p>
            <a:pPr>
              <a:buClr>
                <a:srgbClr val="C00000"/>
              </a:buClr>
            </a:pPr>
            <a:r>
              <a:rPr lang="en-US" sz="1600" b="1" dirty="0"/>
              <a:t>Portability. </a:t>
            </a:r>
            <a:r>
              <a:rPr lang="en-US" sz="1600" dirty="0"/>
              <a:t>If you change plans, retire or leave </a:t>
            </a:r>
            <a:r>
              <a:rPr lang="en-US" sz="1600" dirty="0" smtClean="0"/>
              <a:t>Locke Lord for </a:t>
            </a:r>
            <a:r>
              <a:rPr lang="en-US" sz="1600" dirty="0"/>
              <a:t>any reason, you keep your account </a:t>
            </a:r>
            <a:r>
              <a:rPr lang="en-US" sz="1600" dirty="0" smtClean="0"/>
              <a:t>balance</a:t>
            </a:r>
            <a:endParaRPr lang="en-US" sz="1600" dirty="0"/>
          </a:p>
        </p:txBody>
      </p:sp>
      <p:sp>
        <p:nvSpPr>
          <p:cNvPr id="4" name="Slide Number Placeholder 3"/>
          <p:cNvSpPr>
            <a:spLocks noGrp="1"/>
          </p:cNvSpPr>
          <p:nvPr>
            <p:ph type="sldNum" sz="quarter" idx="10"/>
          </p:nvPr>
        </p:nvSpPr>
        <p:spPr/>
        <p:txBody>
          <a:bodyPr/>
          <a:lstStyle/>
          <a:p>
            <a:pPr>
              <a:defRPr>
                <a:effectLst/>
              </a:defRPr>
            </a:pPr>
            <a:fld id="{3ED27BBA-A914-4F91-9928-80E478091A2A}" type="slidenum">
              <a:rPr lang="en-US" smtClean="0">
                <a:effectLst/>
              </a:rPr>
              <a:pPr>
                <a:defRPr>
                  <a:effectLst/>
                </a:defRPr>
              </a:pPr>
              <a:t>7</a:t>
            </a:fld>
            <a:endParaRPr lang="en-US">
              <a:effectLst/>
            </a:endParaRPr>
          </a:p>
        </p:txBody>
      </p:sp>
    </p:spTree>
    <p:extLst>
      <p:ext uri="{BB962C8B-B14F-4D97-AF65-F5344CB8AC3E}">
        <p14:creationId xmlns:p14="http://schemas.microsoft.com/office/powerpoint/2010/main" val="30302326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4578" name="Rectangle 2"/>
          <p:cNvSpPr>
            <a:spLocks noGrp="1"/>
          </p:cNvSpPr>
          <p:nvPr>
            <p:ph type="title"/>
          </p:nvPr>
        </p:nvSpPr>
        <p:spPr>
          <a:xfrm>
            <a:off x="457200" y="304800"/>
            <a:ext cx="8229600" cy="762000"/>
          </a:xfrm>
          <a:effectLst/>
        </p:spPr>
        <p:txBody>
          <a:bodyPr/>
          <a:lstStyle/>
          <a:p>
            <a:pPr eaLnBrk="1" hangingPunct="1"/>
            <a:r>
              <a:rPr lang="en-US" altLang="en-US" smtClean="0">
                <a:effectLst/>
                <a:latin typeface="Arial Narrow" pitchFamily="34" charset="0"/>
              </a:rPr>
              <a:t>BCBSIL HDHP/HSA Example </a:t>
            </a:r>
          </a:p>
        </p:txBody>
      </p:sp>
      <p:sp>
        <p:nvSpPr>
          <p:cNvPr id="24579" name="Rectangle 3"/>
          <p:cNvSpPr>
            <a:spLocks noGrp="1"/>
          </p:cNvSpPr>
          <p:nvPr>
            <p:ph type="body" idx="1"/>
          </p:nvPr>
        </p:nvSpPr>
        <p:spPr>
          <a:xfrm>
            <a:off x="266700" y="1371600"/>
            <a:ext cx="8648700" cy="1416050"/>
          </a:xfrm>
          <a:effectLst/>
        </p:spPr>
        <p:txBody>
          <a:bodyPr/>
          <a:lstStyle/>
          <a:p>
            <a:pPr eaLnBrk="1" hangingPunct="1"/>
            <a:r>
              <a:rPr lang="en-US" altLang="en-US" sz="2000" dirty="0" smtClean="0">
                <a:effectLst/>
              </a:rPr>
              <a:t>Illustration using $2,000 individual plan deductible and </a:t>
            </a:r>
            <a:r>
              <a:rPr lang="en-US" altLang="en-US" sz="2000" b="1" u="sng" dirty="0" smtClean="0">
                <a:effectLst/>
              </a:rPr>
              <a:t>$2,000 voluntary contribution to HSA </a:t>
            </a:r>
            <a:endParaRPr lang="en-US" altLang="en-US" b="1" u="sng" dirty="0" smtClean="0">
              <a:effectLst/>
            </a:endParaRPr>
          </a:p>
          <a:p>
            <a:pPr eaLnBrk="1" hangingPunct="1">
              <a:buFont typeface="Arial" charset="0"/>
              <a:buNone/>
            </a:pPr>
            <a:endParaRPr lang="en-US" altLang="en-US" b="1" u="sng" dirty="0" smtClean="0">
              <a:effectLst/>
              <a:latin typeface="Arial Narrow" pitchFamily="34" charset="0"/>
            </a:endParaRPr>
          </a:p>
          <a:p>
            <a:pPr eaLnBrk="1" hangingPunct="1">
              <a:buFont typeface="Arial" charset="0"/>
              <a:buNone/>
            </a:pPr>
            <a:endParaRPr lang="en-US" altLang="en-US" dirty="0" smtClean="0">
              <a:effectLst/>
            </a:endParaRPr>
          </a:p>
        </p:txBody>
      </p:sp>
      <p:grpSp>
        <p:nvGrpSpPr>
          <p:cNvPr id="13" name="Group 22"/>
          <p:cNvGrpSpPr/>
          <p:nvPr/>
        </p:nvGrpSpPr>
        <p:grpSpPr>
          <a:xfrm>
            <a:off x="514350" y="2174875"/>
            <a:ext cx="5311776" cy="668338"/>
            <a:chOff x="78" y="1230"/>
            <a:chExt cx="3338" cy="404"/>
          </a:xfrm>
          <a:effectLst/>
        </p:grpSpPr>
        <p:sp>
          <p:nvSpPr>
            <p:cNvPr id="24600" name="Text Box 23"/>
            <p:cNvSpPr txBox="1">
              <a:spLocks noChangeArrowheads="1"/>
            </p:cNvSpPr>
            <p:nvPr/>
          </p:nvSpPr>
          <p:spPr>
            <a:xfrm>
              <a:off x="1113" y="1230"/>
              <a:ext cx="2303"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50000"/>
                </a:spcBef>
                <a:buClr>
                  <a:srgbClr val="FF9933"/>
                </a:buClr>
                <a:buSzTx/>
                <a:buFont typeface="Wingdings" pitchFamily="2" charset="2"/>
                <a:buNone/>
              </a:pPr>
              <a:r>
                <a:rPr lang="en-US" altLang="en-US" sz="1900">
                  <a:effectLst/>
                  <a:latin typeface="Arial Narrow" pitchFamily="34" charset="0"/>
                </a:rPr>
                <a:t> Routine physical 	</a:t>
              </a:r>
              <a:r>
                <a:rPr lang="en-US" altLang="en-US" sz="1900" smtClean="0">
                  <a:effectLst/>
                  <a:latin typeface="Arial Narrow" pitchFamily="34" charset="0"/>
                </a:rPr>
                <a:t>$	250</a:t>
              </a:r>
              <a:r>
                <a:rPr lang="en-US" altLang="en-US" sz="1900">
                  <a:effectLst/>
                  <a:latin typeface="Arial Narrow" pitchFamily="34" charset="0"/>
                </a:rPr>
                <a:t/>
              </a:r>
              <a:br>
                <a:rPr lang="en-US" altLang="en-US" sz="1900">
                  <a:effectLst/>
                  <a:latin typeface="Arial Narrow" pitchFamily="34" charset="0"/>
                </a:rPr>
              </a:br>
              <a:r>
                <a:rPr lang="en-US" altLang="en-US" sz="1900" i="1">
                  <a:effectLst/>
                  <a:latin typeface="Arial Narrow" pitchFamily="34" charset="0"/>
                </a:rPr>
                <a:t>Paid by Health Coverage at 100%</a:t>
              </a:r>
            </a:p>
          </p:txBody>
        </p:sp>
        <p:sp>
          <p:nvSpPr>
            <p:cNvPr id="24601" name="Text Box 24"/>
            <p:cNvSpPr txBox="1">
              <a:spLocks noChangeArrowheads="1"/>
            </p:cNvSpPr>
            <p:nvPr/>
          </p:nvSpPr>
          <p:spPr>
            <a:xfrm>
              <a:off x="78" y="1230"/>
              <a:ext cx="10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Preventive care</a:t>
              </a:r>
              <a:r>
                <a:rPr lang="en-US" altLang="en-US" sz="1800" dirty="0">
                  <a:solidFill>
                    <a:srgbClr val="C00000"/>
                  </a:solidFill>
                  <a:effectLst/>
                  <a:latin typeface="Arial Narrow" pitchFamily="34" charset="0"/>
                </a:rPr>
                <a:t> </a:t>
              </a:r>
            </a:p>
          </p:txBody>
        </p:sp>
      </p:grpSp>
      <p:grpSp>
        <p:nvGrpSpPr>
          <p:cNvPr id="16" name="Group 25"/>
          <p:cNvGrpSpPr/>
          <p:nvPr/>
        </p:nvGrpSpPr>
        <p:grpSpPr>
          <a:xfrm>
            <a:off x="514350" y="3262313"/>
            <a:ext cx="5299075" cy="1525587"/>
            <a:chOff x="78" y="1832"/>
            <a:chExt cx="3338" cy="924"/>
          </a:xfrm>
          <a:effectLst/>
        </p:grpSpPr>
        <p:sp>
          <p:nvSpPr>
            <p:cNvPr id="24598" name="Text Box 26"/>
            <p:cNvSpPr txBox="1">
              <a:spLocks noChangeArrowheads="1"/>
            </p:cNvSpPr>
            <p:nvPr/>
          </p:nvSpPr>
          <p:spPr>
            <a:xfrm>
              <a:off x="1113" y="1832"/>
              <a:ext cx="2303" cy="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20000"/>
                </a:spcBef>
                <a:buClr>
                  <a:srgbClr val="FF9933"/>
                </a:buClr>
                <a:buSzTx/>
                <a:buFont typeface="Wingdings" pitchFamily="2" charset="2"/>
                <a:buNone/>
              </a:pPr>
              <a:r>
                <a:rPr lang="en-US" altLang="en-US" sz="1900">
                  <a:effectLst/>
                  <a:latin typeface="Arial Narrow" pitchFamily="34" charset="0"/>
                </a:rPr>
                <a:t>Prescriptions 	$	</a:t>
              </a:r>
              <a:r>
                <a:rPr lang="en-US" altLang="en-US" sz="1900" smtClean="0">
                  <a:effectLst/>
                  <a:latin typeface="Arial Narrow" pitchFamily="34" charset="0"/>
                </a:rPr>
                <a:t>250</a:t>
              </a:r>
              <a:endParaRPr lang="en-US" altLang="en-US" sz="1900">
                <a:effectLst/>
                <a:latin typeface="Arial Narrow" pitchFamily="34" charset="0"/>
              </a:endParaRPr>
            </a:p>
            <a:p>
              <a:pPr algn="ctr">
                <a:spcBef>
                  <a:spcPct val="20000"/>
                </a:spcBef>
                <a:buClr>
                  <a:srgbClr val="FF9933"/>
                </a:buClr>
                <a:buSzTx/>
                <a:buFont typeface="Wingdings" pitchFamily="2" charset="2"/>
                <a:buNone/>
              </a:pPr>
              <a:r>
                <a:rPr lang="en-US" altLang="en-US" sz="1900">
                  <a:effectLst/>
                  <a:latin typeface="Arial Narrow" pitchFamily="34" charset="0"/>
                </a:rPr>
                <a:t>Urgent care visit		100</a:t>
              </a:r>
            </a:p>
            <a:p>
              <a:pPr algn="ctr">
                <a:spcBef>
                  <a:spcPct val="20000"/>
                </a:spcBef>
                <a:buClr>
                  <a:srgbClr val="FF9933"/>
                </a:buClr>
                <a:buSzTx/>
                <a:buFont typeface="Wingdings" pitchFamily="2" charset="2"/>
                <a:buNone/>
              </a:pPr>
              <a:r>
                <a:rPr lang="en-US" altLang="en-US" sz="1900">
                  <a:effectLst/>
                  <a:latin typeface="Arial Narrow" pitchFamily="34" charset="0"/>
                </a:rPr>
                <a:t>Physician’s visit	</a:t>
              </a:r>
              <a:r>
                <a:rPr lang="en-US" altLang="en-US" sz="1900" u="sng">
                  <a:effectLst/>
                  <a:latin typeface="Arial Narrow" pitchFamily="34" charset="0"/>
                </a:rPr>
                <a:t>	</a:t>
              </a:r>
              <a:r>
                <a:rPr lang="en-US" altLang="en-US" sz="1900" u="sng" smtClean="0">
                  <a:effectLst/>
                  <a:latin typeface="Arial Narrow" pitchFamily="34" charset="0"/>
                </a:rPr>
                <a:t>125</a:t>
              </a:r>
              <a:endParaRPr lang="en-US" altLang="en-US" sz="1900" u="sng">
                <a:effectLst/>
                <a:latin typeface="Arial Narrow" pitchFamily="34" charset="0"/>
              </a:endParaRPr>
            </a:p>
            <a:p>
              <a:pPr algn="ctr">
                <a:spcBef>
                  <a:spcPct val="20000"/>
                </a:spcBef>
                <a:buClr>
                  <a:srgbClr val="FF9933"/>
                </a:buClr>
                <a:buSzTx/>
                <a:buFont typeface="Wingdings" pitchFamily="2" charset="2"/>
                <a:buNone/>
              </a:pPr>
              <a:r>
                <a:rPr lang="en-US" altLang="en-US" sz="1900">
                  <a:effectLst/>
                  <a:latin typeface="Arial Narrow" pitchFamily="34" charset="0"/>
                </a:rPr>
                <a:t>Total	$	</a:t>
              </a:r>
              <a:r>
                <a:rPr lang="en-US" altLang="en-US" sz="1900" smtClean="0">
                  <a:effectLst/>
                  <a:latin typeface="Arial Narrow" pitchFamily="34" charset="0"/>
                </a:rPr>
                <a:t>475</a:t>
              </a:r>
              <a:endParaRPr lang="en-US" altLang="en-US" sz="1900">
                <a:effectLst/>
                <a:latin typeface="Arial Narrow" pitchFamily="34" charset="0"/>
              </a:endParaRPr>
            </a:p>
          </p:txBody>
        </p:sp>
        <p:sp>
          <p:nvSpPr>
            <p:cNvPr id="24599" name="Text Box 27"/>
            <p:cNvSpPr txBox="1">
              <a:spLocks noChangeArrowheads="1"/>
            </p:cNvSpPr>
            <p:nvPr/>
          </p:nvSpPr>
          <p:spPr>
            <a:xfrm>
              <a:off x="78" y="1832"/>
              <a:ext cx="101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Non-preventive care</a:t>
              </a:r>
              <a:r>
                <a:rPr lang="en-US" altLang="en-US" sz="1800" dirty="0">
                  <a:solidFill>
                    <a:srgbClr val="C00000"/>
                  </a:solidFill>
                  <a:effectLst/>
                  <a:latin typeface="Arial Narrow" pitchFamily="34" charset="0"/>
                </a:rPr>
                <a:t> </a:t>
              </a:r>
            </a:p>
          </p:txBody>
        </p:sp>
      </p:grpSp>
      <p:grpSp>
        <p:nvGrpSpPr>
          <p:cNvPr id="24582" name="Group 46"/>
          <p:cNvGrpSpPr/>
          <p:nvPr/>
        </p:nvGrpSpPr>
        <p:grpSpPr>
          <a:xfrm>
            <a:off x="6264276" y="2057400"/>
            <a:ext cx="2584450" cy="3657600"/>
            <a:chOff x="4148" y="1296"/>
            <a:chExt cx="1628" cy="2304"/>
          </a:xfrm>
          <a:effectLst/>
        </p:grpSpPr>
        <p:sp>
          <p:nvSpPr>
            <p:cNvPr id="24591" name="AutoShape 6"/>
            <p:cNvSpPr>
              <a:spLocks noChangeArrowheads="1"/>
            </p:cNvSpPr>
            <p:nvPr/>
          </p:nvSpPr>
          <p:spPr>
            <a:xfrm rot="-5400000">
              <a:off x="4506" y="938"/>
              <a:ext cx="912" cy="1628"/>
            </a:xfrm>
            <a:prstGeom prst="homePlate">
              <a:avLst>
                <a:gd name="adj" fmla="val 55208"/>
              </a:avLst>
            </a:prstGeom>
            <a:solidFill>
              <a:srgbClr val="009999"/>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eaLnBrk="1" hangingPunct="1">
                <a:spcBef>
                  <a:spcPct val="20000"/>
                </a:spcBef>
                <a:buClr>
                  <a:srgbClr val="FF9933"/>
                </a:buClr>
                <a:buSzTx/>
                <a:buFont typeface="Wingdings" pitchFamily="2" charset="2"/>
                <a:buChar char="Ø"/>
              </a:pPr>
              <a:endParaRPr lang="en-US" altLang="en-US" sz="1800">
                <a:solidFill>
                  <a:srgbClr val="000000"/>
                </a:solidFill>
                <a:effectLst/>
                <a:latin typeface="Arial Narrow" pitchFamily="34" charset="0"/>
              </a:endParaRPr>
            </a:p>
          </p:txBody>
        </p:sp>
        <p:sp>
          <p:nvSpPr>
            <p:cNvPr id="24592" name="Rectangle 7"/>
            <p:cNvSpPr>
              <a:spLocks noChangeArrowheads="1"/>
            </p:cNvSpPr>
            <p:nvPr/>
          </p:nvSpPr>
          <p:spPr>
            <a:xfrm>
              <a:off x="4413" y="1567"/>
              <a:ext cx="983"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a:spcBef>
                  <a:spcPct val="20000"/>
                </a:spcBef>
                <a:buClr>
                  <a:srgbClr val="FF9933"/>
                </a:buClr>
                <a:buSzTx/>
                <a:buFont typeface="Wingdings" pitchFamily="2" charset="2"/>
                <a:buNone/>
              </a:pPr>
              <a:r>
                <a:rPr lang="en-US" altLang="en-US" sz="1800">
                  <a:solidFill>
                    <a:srgbClr val="000000"/>
                  </a:solidFill>
                  <a:effectLst/>
                  <a:latin typeface="Tahoma" pitchFamily="34" charset="0"/>
                </a:rPr>
                <a:t>Health</a:t>
              </a:r>
              <a:br>
                <a:rPr lang="en-US" altLang="en-US" sz="1800">
                  <a:solidFill>
                    <a:srgbClr val="000000"/>
                  </a:solidFill>
                  <a:effectLst/>
                  <a:latin typeface="Tahoma" pitchFamily="34" charset="0"/>
                </a:rPr>
              </a:br>
              <a:r>
                <a:rPr lang="en-US" altLang="en-US" sz="1800">
                  <a:solidFill>
                    <a:srgbClr val="000000"/>
                  </a:solidFill>
                  <a:effectLst/>
                  <a:latin typeface="Tahoma" pitchFamily="34" charset="0"/>
                </a:rPr>
                <a:t>Coverage</a:t>
              </a:r>
              <a:br>
                <a:rPr lang="en-US" altLang="en-US" sz="1800">
                  <a:solidFill>
                    <a:srgbClr val="000000"/>
                  </a:solidFill>
                  <a:effectLst/>
                  <a:latin typeface="Tahoma" pitchFamily="34" charset="0"/>
                </a:rPr>
              </a:br>
              <a:r>
                <a:rPr lang="en-US" altLang="en-US" sz="1800">
                  <a:solidFill>
                    <a:srgbClr val="000000"/>
                  </a:solidFill>
                  <a:effectLst/>
                  <a:latin typeface="Tahoma" pitchFamily="34" charset="0"/>
                </a:rPr>
                <a:t>100% / 80% </a:t>
              </a:r>
              <a:endParaRPr lang="es-MX" altLang="en-US" sz="1800">
                <a:solidFill>
                  <a:srgbClr val="000000"/>
                </a:solidFill>
                <a:effectLst/>
                <a:latin typeface="Tahoma" pitchFamily="34" charset="0"/>
              </a:endParaRPr>
            </a:p>
          </p:txBody>
        </p:sp>
        <p:sp>
          <p:nvSpPr>
            <p:cNvPr id="22" name="Rectangle 10"/>
            <p:cNvSpPr>
              <a:spLocks noChangeArrowheads="1"/>
            </p:cNvSpPr>
            <p:nvPr/>
          </p:nvSpPr>
          <p:spPr>
            <a:xfrm>
              <a:off x="4324" y="2208"/>
              <a:ext cx="1152" cy="588"/>
            </a:xfrm>
            <a:prstGeom prst="rect">
              <a:avLst/>
            </a:prstGeom>
            <a:solidFill>
              <a:srgbClr val="6A5E9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6A5E9D">
                        <a:gamma/>
                        <a:shade val="60000"/>
                        <a:invGamma/>
                      </a:srgbClr>
                    </a:outerShdw>
                  </a:effectLst>
                </a14:hiddenEffects>
              </a:ext>
            </a:extLst>
          </p:spPr>
          <p:txBody>
            <a:bodyPr tIns="91440" anchorCtr="1"/>
            <a:lstStyle/>
            <a:p>
              <a:pPr algn="ctr" eaLnBrk="0" fontAlgn="auto" hangingPunct="0">
                <a:spcBef>
                  <a:spcPct val="20000"/>
                </a:spcBef>
                <a:spcAft>
                  <a:spcPct val="0"/>
                </a:spcAft>
                <a:buClr>
                  <a:srgbClr val="FF9933"/>
                </a:buClr>
                <a:buFont typeface="Wingdings" pitchFamily="2" charset="2"/>
                <a:buNone/>
                <a:defRPr>
                  <a:effectLst/>
                </a:defRPr>
              </a:pPr>
              <a:r>
                <a:rPr lang="en-US" kern="0">
                  <a:solidFill>
                    <a:srgbClr val="000000"/>
                  </a:solidFill>
                  <a:effectLst/>
                  <a:latin typeface="Arial Narrow" pitchFamily="34" charset="0"/>
                  <a:cs typeface="+mn-cs"/>
                </a:rPr>
                <a:t>Member Responsibility</a:t>
              </a:r>
            </a:p>
            <a:p>
              <a:pPr algn="ctr" eaLnBrk="0" fontAlgn="auto" hangingPunct="0">
                <a:spcBef>
                  <a:spcPct val="20000"/>
                </a:spcBef>
                <a:spcAft>
                  <a:spcPct val="0"/>
                </a:spcAft>
                <a:buClr>
                  <a:srgbClr val="FF9933"/>
                </a:buClr>
                <a:buFont typeface="Wingdings" pitchFamily="2" charset="2"/>
                <a:buNone/>
                <a:defRPr>
                  <a:effectLst/>
                </a:defRPr>
              </a:pPr>
              <a:r>
                <a:rPr lang="en-US" kern="0" smtClean="0">
                  <a:solidFill>
                    <a:srgbClr val="000000"/>
                  </a:solidFill>
                  <a:effectLst/>
                  <a:latin typeface="Arial Narrow" pitchFamily="34" charset="0"/>
                  <a:cs typeface="+mn-cs"/>
                </a:rPr>
                <a:t>$2,000</a:t>
              </a:r>
              <a:endParaRPr lang="en-US" kern="0">
                <a:solidFill>
                  <a:srgbClr val="000000"/>
                </a:solidFill>
                <a:effectLst/>
                <a:latin typeface="Arial Narrow" pitchFamily="34" charset="0"/>
                <a:cs typeface="+mn-cs"/>
              </a:endParaRPr>
            </a:p>
          </p:txBody>
        </p:sp>
        <p:sp>
          <p:nvSpPr>
            <p:cNvPr id="23" name="Rectangle 13"/>
            <p:cNvSpPr>
              <a:spLocks noChangeArrowheads="1"/>
            </p:cNvSpPr>
            <p:nvPr/>
          </p:nvSpPr>
          <p:spPr>
            <a:xfrm>
              <a:off x="4324" y="2797"/>
              <a:ext cx="1152" cy="797"/>
            </a:xfrm>
            <a:prstGeom prst="rect">
              <a:avLst/>
            </a:prstGeom>
            <a:solidFill>
              <a:srgbClr val="8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gamma/>
                        <a:shade val="60000"/>
                        <a:invGamma/>
                      </a:schemeClr>
                    </a:outerShdw>
                  </a:effectLst>
                </a14:hiddenEffects>
              </a:ext>
            </a:extLst>
          </p:spPr>
          <p:txBody>
            <a:bodyPr tIns="91440" anchorCtr="1"/>
            <a:lstStyle/>
            <a:p>
              <a:pPr algn="ctr" eaLnBrk="0" fontAlgn="auto" hangingPunct="0">
                <a:spcBef>
                  <a:spcPct val="20000"/>
                </a:spcBef>
                <a:spcAft>
                  <a:spcPct val="0"/>
                </a:spcAft>
                <a:buClr>
                  <a:srgbClr val="FF9933"/>
                </a:buClr>
                <a:buFont typeface="Wingdings" pitchFamily="2" charset="2"/>
                <a:buNone/>
                <a:defRPr>
                  <a:effectLst/>
                </a:defRPr>
              </a:pPr>
              <a:r>
                <a:rPr lang="en-US" kern="0">
                  <a:solidFill>
                    <a:srgbClr val="000000"/>
                  </a:solidFill>
                  <a:effectLst/>
                  <a:latin typeface="Arial Narrow" pitchFamily="34" charset="0"/>
                  <a:cs typeface="+mn-cs"/>
                </a:rPr>
                <a:t>HSA </a:t>
              </a:r>
            </a:p>
            <a:p>
              <a:pPr algn="ctr" eaLnBrk="0" fontAlgn="auto" hangingPunct="0">
                <a:spcBef>
                  <a:spcPct val="20000"/>
                </a:spcBef>
                <a:spcAft>
                  <a:spcPct val="0"/>
                </a:spcAft>
                <a:buClr>
                  <a:srgbClr val="FF9933"/>
                </a:buClr>
                <a:buFont typeface="Wingdings" pitchFamily="2" charset="2"/>
                <a:buNone/>
                <a:defRPr>
                  <a:effectLst/>
                </a:defRPr>
              </a:pPr>
              <a:r>
                <a:rPr lang="en-US" kern="0" smtClean="0">
                  <a:solidFill>
                    <a:srgbClr val="000000"/>
                  </a:solidFill>
                  <a:effectLst/>
                  <a:latin typeface="Arial Narrow" pitchFamily="34" charset="0"/>
                  <a:cs typeface="+mn-cs"/>
                </a:rPr>
                <a:t>$900</a:t>
              </a:r>
              <a:endParaRPr lang="en-US" kern="0">
                <a:solidFill>
                  <a:srgbClr val="000000"/>
                </a:solidFill>
                <a:effectLst/>
                <a:latin typeface="Arial Narrow" pitchFamily="34" charset="0"/>
                <a:cs typeface="+mn-cs"/>
              </a:endParaRPr>
            </a:p>
          </p:txBody>
        </p:sp>
        <p:sp>
          <p:nvSpPr>
            <p:cNvPr id="24595" name="Rectangle 15"/>
            <p:cNvSpPr>
              <a:spLocks noChangeArrowheads="1"/>
            </p:cNvSpPr>
            <p:nvPr/>
          </p:nvSpPr>
          <p:spPr>
            <a:xfrm rot="10800000">
              <a:off x="5483" y="2331"/>
              <a:ext cx="277" cy="1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a:spcBef>
                  <a:spcPct val="20000"/>
                </a:spcBef>
                <a:buClr>
                  <a:srgbClr val="FF9933"/>
                </a:buClr>
                <a:buSzTx/>
                <a:buFont typeface="Wingdings" pitchFamily="2" charset="2"/>
                <a:buChar char="Ø"/>
              </a:pPr>
              <a:r>
                <a:rPr lang="en-US" altLang="en-US" sz="1800">
                  <a:solidFill>
                    <a:srgbClr val="981E32"/>
                  </a:solidFill>
                  <a:effectLst/>
                  <a:latin typeface="Arial Narrow" pitchFamily="34" charset="0"/>
                </a:rPr>
                <a:t>Preventive Care</a:t>
              </a:r>
              <a:endParaRPr lang="es-MX" altLang="en-US" sz="1800">
                <a:solidFill>
                  <a:srgbClr val="981E32"/>
                </a:solidFill>
                <a:effectLst/>
                <a:latin typeface="Arial Narrow" pitchFamily="34" charset="0"/>
              </a:endParaRPr>
            </a:p>
          </p:txBody>
        </p:sp>
        <p:sp>
          <p:nvSpPr>
            <p:cNvPr id="25" name="Rectangle 17"/>
            <p:cNvSpPr>
              <a:spLocks noChangeArrowheads="1"/>
            </p:cNvSpPr>
            <p:nvPr/>
          </p:nvSpPr>
          <p:spPr>
            <a:xfrm>
              <a:off x="4324" y="3256"/>
              <a:ext cx="1136" cy="344"/>
            </a:xfrm>
            <a:prstGeom prst="rect">
              <a:avLst/>
            </a:prstGeom>
            <a:solidFill>
              <a:srgbClr val="CA000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CA0005">
                        <a:gamma/>
                        <a:shade val="60000"/>
                        <a:invGamma/>
                      </a:srgbClr>
                    </a:outerShdw>
                  </a:effectLst>
                </a14:hiddenEffects>
              </a:ext>
            </a:extLst>
          </p:spPr>
          <p:txBody>
            <a:bodyPr tIns="137160" anchorCtr="1"/>
            <a:lstStyle/>
            <a:p>
              <a:pPr algn="ctr" eaLnBrk="0" fontAlgn="auto" hangingPunct="0">
                <a:spcBef>
                  <a:spcPct val="20000"/>
                </a:spcBef>
                <a:spcAft>
                  <a:spcPct val="0"/>
                </a:spcAft>
                <a:buClr>
                  <a:srgbClr val="FF9933"/>
                </a:buClr>
                <a:buFont typeface="Wingdings" pitchFamily="2" charset="2"/>
                <a:buChar char="Ø"/>
                <a:defRPr>
                  <a:effectLst/>
                </a:defRPr>
              </a:pPr>
              <a:r>
                <a:rPr lang="en-US" kern="0" smtClean="0">
                  <a:solidFill>
                    <a:srgbClr val="000000"/>
                  </a:solidFill>
                  <a:effectLst/>
                  <a:latin typeface="Arial Narrow" pitchFamily="34" charset="0"/>
                  <a:cs typeface="+mn-cs"/>
                </a:rPr>
                <a:t>$475 </a:t>
              </a:r>
              <a:r>
                <a:rPr lang="en-US" kern="0">
                  <a:solidFill>
                    <a:srgbClr val="000000"/>
                  </a:solidFill>
                  <a:effectLst/>
                  <a:latin typeface="Arial Narrow" pitchFamily="34" charset="0"/>
                  <a:cs typeface="+mn-cs"/>
                </a:rPr>
                <a:t>Expenses</a:t>
              </a:r>
            </a:p>
          </p:txBody>
        </p:sp>
        <p:sp>
          <p:nvSpPr>
            <p:cNvPr id="24597" name="AutoShape 44"/>
            <p:cNvSpPr>
              <a:spLocks noChangeArrowheads="1"/>
            </p:cNvSpPr>
            <p:nvPr/>
          </p:nvSpPr>
          <p:spPr>
            <a:xfrm rot="-5400000">
              <a:off x="3806" y="1645"/>
              <a:ext cx="2304" cy="1605"/>
            </a:xfrm>
            <a:prstGeom prst="homePlate">
              <a:avLst>
                <a:gd name="adj" fmla="val 29933"/>
              </a:avLst>
            </a:prstGeom>
            <a:noFill/>
            <a:ln w="57150">
              <a:solidFill>
                <a:srgbClr val="80808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eaLnBrk="1" hangingPunct="1">
                <a:spcBef>
                  <a:spcPct val="20000"/>
                </a:spcBef>
                <a:buClr>
                  <a:srgbClr val="FF9933"/>
                </a:buClr>
                <a:buSzTx/>
                <a:buFont typeface="Wingdings" pitchFamily="2" charset="2"/>
                <a:buChar char="Ø"/>
              </a:pPr>
              <a:endParaRPr lang="en-US" altLang="en-US" sz="1800">
                <a:solidFill>
                  <a:srgbClr val="000000"/>
                </a:solidFill>
                <a:effectLst/>
              </a:endParaRPr>
            </a:p>
          </p:txBody>
        </p:sp>
      </p:grpSp>
      <p:sp>
        <p:nvSpPr>
          <p:cNvPr id="24583" name="Rectangle 42"/>
          <p:cNvSpPr>
            <a:spLocks noChangeArrowheads="1"/>
          </p:cNvSpPr>
          <p:nvPr/>
        </p:nvSpPr>
        <p:spPr>
          <a:xfrm rot="-5400000">
            <a:off x="5843193" y="4295377"/>
            <a:ext cx="1135063" cy="31670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57150">
                <a:solidFill>
                  <a:schemeClr val="fo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45720" tIns="0" rIns="45720" bIns="0" anchor="ctr" anchorCtr="1"/>
          <a:lstStyle>
            <a:lvl1pPr eaLnBrk="0" hangingPunct="0">
              <a:buClr>
                <a:schemeClr val="hlink"/>
              </a:buClr>
              <a:buSzPct val="75000"/>
              <a:buFont typeface="Arial" charset="0"/>
              <a:buChar char="♦"/>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defRPr sz="2200">
                <a:solidFill>
                  <a:schemeClr val="tx1"/>
                </a:solidFill>
                <a:effectLst/>
                <a:latin typeface="Arial"/>
              </a:defRPr>
            </a:lvl3pPr>
            <a:lvl4pPr marL="1600200" indent="-228600" eaLnBrk="0" hangingPunct="0">
              <a:spcBef>
                <a:spcPct val="10000"/>
              </a:spcBef>
              <a:buSzPct val="65000"/>
              <a:buFont typeface="Arial" charset="0"/>
              <a:buChar char="♦"/>
              <a:defRPr sz="2000">
                <a:solidFill>
                  <a:schemeClr val="tx1"/>
                </a:solidFill>
                <a:effectLst/>
                <a:latin typeface="Arial"/>
              </a:defRPr>
            </a:lvl4pPr>
            <a:lvl5pPr marL="2057400" indent="-228600" eaLnBrk="0" hangingPunct="0">
              <a:spcBef>
                <a:spcPct val="10000"/>
              </a:spcBef>
              <a:buSzPct val="65000"/>
              <a:buFont typeface="Arial" charset="0"/>
              <a:buChar char="♦"/>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defRPr sz="2000">
                <a:solidFill>
                  <a:schemeClr val="tx1"/>
                </a:solidFill>
                <a:effectLst/>
                <a:latin typeface="Arial"/>
              </a:defRPr>
            </a:lvl9pPr>
          </a:lstStyle>
          <a:p>
            <a:pPr algn="ctr">
              <a:lnSpc>
                <a:spcPts val="1600"/>
              </a:lnSpc>
              <a:spcBef>
                <a:spcPct val="20000"/>
              </a:spcBef>
              <a:buClr>
                <a:srgbClr val="FF9933"/>
              </a:buClr>
              <a:buSzTx/>
              <a:buFont typeface="Wingdings" pitchFamily="2" charset="2"/>
              <a:buChar char="Ø"/>
            </a:pPr>
            <a:r>
              <a:rPr lang="en-US" altLang="en-US" sz="1800">
                <a:solidFill>
                  <a:srgbClr val="004176"/>
                </a:solidFill>
                <a:effectLst/>
                <a:latin typeface="Arial Narrow" pitchFamily="34" charset="0"/>
              </a:rPr>
              <a:t> </a:t>
            </a:r>
            <a:r>
              <a:rPr lang="en-US" altLang="en-US" sz="1800" b="1">
                <a:solidFill>
                  <a:srgbClr val="004176"/>
                </a:solidFill>
                <a:effectLst/>
                <a:latin typeface="Arial Narrow" pitchFamily="34" charset="0"/>
              </a:rPr>
              <a:t>Ded</a:t>
            </a:r>
            <a:r>
              <a:rPr lang="en-US" altLang="en-US" sz="1800">
                <a:solidFill>
                  <a:srgbClr val="004176"/>
                </a:solidFill>
                <a:effectLst/>
                <a:latin typeface="Arial Narrow" pitchFamily="34" charset="0"/>
              </a:rPr>
              <a:t>. </a:t>
            </a:r>
            <a:r>
              <a:rPr lang="en-US" altLang="en-US" sz="1800" smtClean="0">
                <a:solidFill>
                  <a:srgbClr val="004176"/>
                </a:solidFill>
                <a:effectLst/>
                <a:latin typeface="Arial Narrow" pitchFamily="34" charset="0"/>
              </a:rPr>
              <a:t>$2,000</a:t>
            </a:r>
            <a:endParaRPr lang="en-US" altLang="en-US" sz="1800">
              <a:solidFill>
                <a:srgbClr val="004176"/>
              </a:solidFill>
              <a:effectLst/>
              <a:latin typeface="Arial Narrow" pitchFamily="34" charset="0"/>
            </a:endParaRPr>
          </a:p>
        </p:txBody>
      </p:sp>
      <p:sp>
        <p:nvSpPr>
          <p:cNvPr id="19" name="Rectangle 19"/>
          <p:cNvSpPr>
            <a:spLocks noChangeArrowheads="1"/>
          </p:cNvSpPr>
          <p:nvPr/>
        </p:nvSpPr>
        <p:spPr>
          <a:xfrm>
            <a:off x="6569076" y="5749470"/>
            <a:ext cx="1803400" cy="5191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C802D"/>
                  </a:outerShdw>
                </a:effectLst>
              </a14:hiddenEffects>
            </a:ext>
          </a:extLst>
        </p:spPr>
        <p:txBody>
          <a:bodyPr tIns="91440" anchorCtr="1"/>
          <a:lstStyle/>
          <a:p>
            <a:pPr algn="ctr" eaLnBrk="0" hangingPunct="0">
              <a:spcBef>
                <a:spcPct val="20000"/>
              </a:spcBef>
              <a:buClr>
                <a:srgbClr val="FF9933"/>
              </a:buClr>
              <a:buFont typeface="Wingdings" pitchFamily="2" charset="2"/>
              <a:buNone/>
              <a:defRPr>
                <a:effectLst/>
              </a:defRPr>
            </a:pPr>
            <a:r>
              <a:rPr lang="en-US" dirty="0" smtClean="0">
                <a:solidFill>
                  <a:schemeClr val="bg2">
                    <a:lumMod val="10000"/>
                  </a:schemeClr>
                </a:solidFill>
                <a:effectLst/>
                <a:latin typeface="Arial Narrow" pitchFamily="34" charset="0"/>
                <a:cs typeface="+mn-cs"/>
              </a:rPr>
              <a:t>$1525 </a:t>
            </a:r>
            <a:r>
              <a:rPr lang="en-US" dirty="0">
                <a:solidFill>
                  <a:schemeClr val="bg2">
                    <a:lumMod val="10000"/>
                  </a:schemeClr>
                </a:solidFill>
                <a:effectLst/>
                <a:latin typeface="Arial Narrow" pitchFamily="34" charset="0"/>
                <a:cs typeface="+mn-cs"/>
              </a:rPr>
              <a:t>Rollover</a:t>
            </a:r>
          </a:p>
        </p:txBody>
      </p:sp>
      <p:grpSp>
        <p:nvGrpSpPr>
          <p:cNvPr id="27" name="Group 28"/>
          <p:cNvGrpSpPr/>
          <p:nvPr/>
        </p:nvGrpSpPr>
        <p:grpSpPr>
          <a:xfrm>
            <a:off x="527050" y="5186363"/>
            <a:ext cx="5299075" cy="392112"/>
            <a:chOff x="123" y="2906"/>
            <a:chExt cx="3338" cy="249"/>
          </a:xfrm>
          <a:effectLst/>
        </p:grpSpPr>
        <p:sp>
          <p:nvSpPr>
            <p:cNvPr id="24589" name="Text Box 29"/>
            <p:cNvSpPr txBox="1">
              <a:spLocks noChangeArrowheads="1"/>
            </p:cNvSpPr>
            <p:nvPr/>
          </p:nvSpPr>
          <p:spPr>
            <a:xfrm>
              <a:off x="1158" y="2906"/>
              <a:ext cx="230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50000"/>
                </a:spcBef>
                <a:buClr>
                  <a:srgbClr val="FF9933"/>
                </a:buClr>
                <a:buSzTx/>
                <a:buFont typeface="Wingdings" pitchFamily="2" charset="2"/>
                <a:buNone/>
              </a:pPr>
              <a:r>
                <a:rPr lang="en-US" altLang="en-US" sz="1900">
                  <a:effectLst/>
                  <a:latin typeface="Arial Narrow" pitchFamily="34" charset="0"/>
                </a:rPr>
                <a:t>HSA	$	</a:t>
              </a:r>
              <a:r>
                <a:rPr lang="en-US" altLang="en-US" sz="1900" smtClean="0">
                  <a:effectLst/>
                  <a:latin typeface="Arial Narrow" pitchFamily="34" charset="0"/>
                </a:rPr>
                <a:t>475</a:t>
              </a:r>
              <a:r>
                <a:rPr lang="en-US" altLang="en-US" sz="1900">
                  <a:effectLst/>
                  <a:latin typeface="Arial Narrow" pitchFamily="34" charset="0"/>
                </a:rPr>
                <a:t>	</a:t>
              </a:r>
            </a:p>
          </p:txBody>
        </p:sp>
        <p:sp>
          <p:nvSpPr>
            <p:cNvPr id="24590" name="Text Box 30"/>
            <p:cNvSpPr txBox="1">
              <a:spLocks noChangeArrowheads="1"/>
            </p:cNvSpPr>
            <p:nvPr/>
          </p:nvSpPr>
          <p:spPr>
            <a:xfrm>
              <a:off x="123" y="2906"/>
              <a:ext cx="1015"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Paid </a:t>
              </a:r>
              <a:r>
                <a:rPr lang="en-US" altLang="en-US" sz="1800" b="1" dirty="0" smtClean="0">
                  <a:solidFill>
                    <a:srgbClr val="C00000"/>
                  </a:solidFill>
                  <a:effectLst/>
                  <a:latin typeface="Arial Narrow" pitchFamily="34" charset="0"/>
                </a:rPr>
                <a:t>with</a:t>
              </a:r>
              <a:endParaRPr lang="en-US" altLang="en-US" sz="1800" dirty="0">
                <a:solidFill>
                  <a:srgbClr val="C00000"/>
                </a:solidFill>
                <a:effectLst/>
                <a:latin typeface="Arial Narrow" pitchFamily="34" charset="0"/>
              </a:endParaRPr>
            </a:p>
          </p:txBody>
        </p:sp>
      </p:grpSp>
      <p:grpSp>
        <p:nvGrpSpPr>
          <p:cNvPr id="30" name="Group 31"/>
          <p:cNvGrpSpPr/>
          <p:nvPr/>
        </p:nvGrpSpPr>
        <p:grpSpPr>
          <a:xfrm>
            <a:off x="527050" y="5940425"/>
            <a:ext cx="5299075" cy="406400"/>
            <a:chOff x="123" y="3484"/>
            <a:chExt cx="3338" cy="258"/>
          </a:xfrm>
          <a:effectLst/>
        </p:grpSpPr>
        <p:sp>
          <p:nvSpPr>
            <p:cNvPr id="24587" name="Text Box 32"/>
            <p:cNvSpPr txBox="1">
              <a:spLocks noChangeArrowheads="1"/>
            </p:cNvSpPr>
            <p:nvPr/>
          </p:nvSpPr>
          <p:spPr>
            <a:xfrm>
              <a:off x="1158" y="3484"/>
              <a:ext cx="2303"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517775" algn="l"/>
                  <a:tab pos="3429000" algn="r"/>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517775" algn="l"/>
                  <a:tab pos="3429000" algn="r"/>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517775" algn="l"/>
                  <a:tab pos="3429000" algn="r"/>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517775" algn="l"/>
                  <a:tab pos="3429000" algn="r"/>
                  <a:tab pos="3538538" algn="r"/>
                </a:tabLst>
                <a:defRPr sz="2000">
                  <a:solidFill>
                    <a:schemeClr val="tx1"/>
                  </a:solidFill>
                  <a:effectLst/>
                  <a:latin typeface="Arial"/>
                </a:defRPr>
              </a:lvl9pPr>
            </a:lstStyle>
            <a:p>
              <a:pPr algn="ctr">
                <a:spcBef>
                  <a:spcPct val="50000"/>
                </a:spcBef>
                <a:buClr>
                  <a:srgbClr val="FF9933"/>
                </a:buClr>
                <a:buSzTx/>
                <a:buFont typeface="Wingdings" pitchFamily="2" charset="2"/>
                <a:buNone/>
              </a:pPr>
              <a:r>
                <a:rPr lang="en-US" altLang="en-US" sz="1900" dirty="0">
                  <a:effectLst/>
                  <a:latin typeface="Arial Narrow" pitchFamily="34" charset="0"/>
                </a:rPr>
                <a:t>To Year Two	$	</a:t>
              </a:r>
              <a:r>
                <a:rPr lang="en-US" altLang="en-US" sz="1900" dirty="0" smtClean="0">
                  <a:effectLst/>
                  <a:latin typeface="Arial Narrow" pitchFamily="34" charset="0"/>
                </a:rPr>
                <a:t>1525</a:t>
              </a:r>
              <a:endParaRPr lang="en-US" altLang="en-US" sz="1900" dirty="0">
                <a:effectLst/>
                <a:latin typeface="Arial Narrow" pitchFamily="34" charset="0"/>
              </a:endParaRPr>
            </a:p>
          </p:txBody>
        </p:sp>
        <p:sp>
          <p:nvSpPr>
            <p:cNvPr id="24588" name="Text Box 33"/>
            <p:cNvSpPr txBox="1">
              <a:spLocks noChangeArrowheads="1"/>
            </p:cNvSpPr>
            <p:nvPr/>
          </p:nvSpPr>
          <p:spPr>
            <a:xfrm>
              <a:off x="123" y="3484"/>
              <a:ext cx="1015"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buClr>
                  <a:schemeClr val="hlink"/>
                </a:buClr>
                <a:buSzPct val="75000"/>
                <a:buFont typeface="Arial" charset="0"/>
                <a:buChar char="♦"/>
                <a:tabLst>
                  <a:tab pos="2625725" algn="l"/>
                  <a:tab pos="3538538" algn="r"/>
                </a:tabLst>
                <a:defRPr sz="2200">
                  <a:solidFill>
                    <a:schemeClr val="tx1"/>
                  </a:solidFill>
                  <a:effectLst/>
                  <a:latin typeface="Arial"/>
                </a:defRPr>
              </a:lvl1pPr>
              <a:lvl2pPr marL="742950" indent="-28575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2pPr>
              <a:lvl3pPr marL="1143000" indent="-228600" eaLnBrk="0" hangingPunct="0">
                <a:spcBef>
                  <a:spcPct val="10000"/>
                </a:spcBef>
                <a:buClr>
                  <a:schemeClr val="hlink"/>
                </a:buClr>
                <a:buSzPct val="75000"/>
                <a:buFont typeface="Arial" charset="0"/>
                <a:buChar char="♦"/>
                <a:tabLst>
                  <a:tab pos="2625725" algn="l"/>
                  <a:tab pos="3538538" algn="r"/>
                </a:tabLst>
                <a:defRPr sz="2200">
                  <a:solidFill>
                    <a:schemeClr val="tx1"/>
                  </a:solidFill>
                  <a:effectLst/>
                  <a:latin typeface="Arial"/>
                </a:defRPr>
              </a:lvl3pPr>
              <a:lvl4pPr marL="16002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4pPr>
              <a:lvl5pPr marL="2057400" indent="-228600" eaLnBrk="0" hangingPunct="0">
                <a:spcBef>
                  <a:spcPct val="10000"/>
                </a:spcBef>
                <a:buSzPct val="65000"/>
                <a:buFont typeface="Arial" charset="0"/>
                <a:buChar char="♦"/>
                <a:tabLst>
                  <a:tab pos="2625725" algn="l"/>
                  <a:tab pos="3538538" algn="r"/>
                </a:tabLst>
                <a:defRPr sz="2000">
                  <a:solidFill>
                    <a:schemeClr val="tx1"/>
                  </a:solidFill>
                  <a:effectLst/>
                  <a:latin typeface="Arial"/>
                </a:defRPr>
              </a:lvl5pPr>
              <a:lvl6pPr marL="25146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6pPr>
              <a:lvl7pPr marL="29718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7pPr>
              <a:lvl8pPr marL="34290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8pPr>
              <a:lvl9pPr marL="3886200" indent="-228600" eaLnBrk="0" fontAlgn="base" hangingPunct="0">
                <a:spcBef>
                  <a:spcPct val="10000"/>
                </a:spcBef>
                <a:spcAft>
                  <a:spcPct val="0"/>
                </a:spcAft>
                <a:buSzPct val="65000"/>
                <a:buFont typeface="Arial" charset="0"/>
                <a:buChar char="♦"/>
                <a:tabLst>
                  <a:tab pos="2625725" algn="l"/>
                  <a:tab pos="3538538" algn="r"/>
                </a:tabLst>
                <a:defRPr sz="2000">
                  <a:solidFill>
                    <a:schemeClr val="tx1"/>
                  </a:solidFill>
                  <a:effectLst/>
                  <a:latin typeface="Arial"/>
                </a:defRPr>
              </a:lvl9pPr>
            </a:lstStyle>
            <a:p>
              <a:pPr algn="r">
                <a:spcBef>
                  <a:spcPct val="50000"/>
                </a:spcBef>
                <a:buClr>
                  <a:srgbClr val="FF9933"/>
                </a:buClr>
                <a:buSzTx/>
                <a:buFont typeface="Wingdings" pitchFamily="2" charset="2"/>
                <a:buNone/>
              </a:pPr>
              <a:r>
                <a:rPr lang="en-US" altLang="en-US" sz="1800" b="1" dirty="0">
                  <a:solidFill>
                    <a:srgbClr val="C00000"/>
                  </a:solidFill>
                  <a:effectLst/>
                  <a:latin typeface="Arial Narrow" pitchFamily="34" charset="0"/>
                </a:rPr>
                <a:t>Rollover</a:t>
              </a:r>
              <a:endParaRPr lang="en-US" altLang="en-US" sz="1800" dirty="0">
                <a:solidFill>
                  <a:srgbClr val="C00000"/>
                </a:solidFill>
                <a:effectLst/>
                <a:latin typeface="Arial Narrow" pitchFamily="34" charset="0"/>
              </a:endParaRPr>
            </a:p>
          </p:txBody>
        </p:sp>
      </p:grpSp>
    </p:spTree>
    <p:extLst>
      <p:ext uri="{BB962C8B-B14F-4D97-AF65-F5344CB8AC3E}">
        <p14:creationId xmlns:p14="http://schemas.microsoft.com/office/powerpoint/2010/main" val="793092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subTnLst>
                                    <p:animClr clrSpc="rgb" dir="cw">
                                      <p:cBhvr override="childStyle">
                                        <p:cTn dur="1" fill="hold" display="0" masterRel="nextClick" afterEffect="1"/>
                                        <p:tgtEl>
                                          <p:spTgt spid="13"/>
                                        </p:tgtEl>
                                        <p:attrNameLst>
                                          <p:attrName>ppt_c</p:attrName>
                                        </p:attrNameLst>
                                      </p:cBhvr>
                                      <p:to>
                                        <a:schemeClr val="bg2"/>
                                      </p:to>
                                    </p:animClr>
                                  </p:sub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500"/>
                                        <p:tgtEl>
                                          <p:spTgt spid="16"/>
                                        </p:tgtEl>
                                      </p:cBhvr>
                                    </p:animEffect>
                                  </p:childTnLst>
                                  <p:subTnLst>
                                    <p:animClr clrSpc="rgb" dir="cw">
                                      <p:cBhvr override="childStyle">
                                        <p:cTn dur="1" fill="hold" display="0" masterRel="nextClick" afterEffect="1"/>
                                        <p:tgtEl>
                                          <p:spTgt spid="16"/>
                                        </p:tgtEl>
                                        <p:attrNameLst>
                                          <p:attrName>ppt_c</p:attrName>
                                        </p:attrNameLst>
                                      </p:cBhvr>
                                      <p:to>
                                        <a:schemeClr val="bg2"/>
                                      </p:to>
                                    </p:animClr>
                                  </p:sub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dissolve">
                                      <p:cBhvr>
                                        <p:cTn id="15" dur="500"/>
                                        <p:tgtEl>
                                          <p:spTgt spid="27"/>
                                        </p:tgtEl>
                                      </p:cBhvr>
                                    </p:animEffect>
                                  </p:childTnLst>
                                  <p:subTnLst>
                                    <p:animClr clrSpc="rgb" dir="cw">
                                      <p:cBhvr override="childStyle">
                                        <p:cTn dur="1" fill="hold" display="0" masterRel="nextClick" afterEffect="1"/>
                                        <p:tgtEl>
                                          <p:spTgt spid="27"/>
                                        </p:tgtEl>
                                        <p:attrNameLst>
                                          <p:attrName>ppt_c</p:attrName>
                                        </p:attrNameLst>
                                      </p:cBhvr>
                                      <p:to>
                                        <a:schemeClr val="bg2"/>
                                      </p:to>
                                    </p:animClr>
                                  </p:subTnLst>
                                </p:cTn>
                              </p:par>
                            </p:childTnLst>
                          </p:cTn>
                        </p:par>
                      </p:childTnLst>
                    </p:cTn>
                  </p:par>
                  <p:par>
                    <p:cTn id="16" fill="hold">
                      <p:stCondLst>
                        <p:cond delay="indefinite"/>
                        <p:cond evt="onBegin" delay="0">
                          <p:tn val="15"/>
                        </p:cond>
                      </p:stCondLst>
                      <p:childTnLst>
                        <p:par>
                          <p:cTn id="17" fill="hold">
                            <p:stCondLst>
                              <p:cond delay="indefinite"/>
                            </p:stCondLst>
                          </p:cTn>
                        </p:par>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par>
                          <p:cTn id="22" fill="hold">
                            <p:stCondLst>
                              <p:cond delay="500"/>
                            </p:stCondLst>
                            <p:childTnLst>
                              <p:par>
                                <p:cTn id="23" presetID="9" presetClass="entr" presetSubtype="0"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7170" name="Slide Number Placeholder 3"/>
          <p:cNvSpPr>
            <a:spLocks noGrp="1"/>
          </p:cNvSpPr>
          <p:nvPr>
            <p:ph type="sldNum" sz="quarter" idx="10"/>
          </p:nvPr>
        </p:nvSpPr>
        <p:spPr>
          <a:noFill/>
          <a:effectLst/>
        </p:spPr>
        <p:txBody>
          <a:bodyPr/>
          <a:lstStyle>
            <a:lvl1pPr>
              <a:defRPr>
                <a:solidFill>
                  <a:schemeClr val="tx1"/>
                </a:solidFill>
                <a:effectLst/>
                <a:latin typeface="Arial"/>
              </a:defRPr>
            </a:lvl1pPr>
            <a:lvl2pPr marL="742950" indent="-285750">
              <a:defRPr>
                <a:solidFill>
                  <a:schemeClr val="tx1"/>
                </a:solidFill>
                <a:effectLst/>
                <a:latin typeface="Arial"/>
              </a:defRPr>
            </a:lvl2pPr>
            <a:lvl3pPr marL="1143000" indent="-228600">
              <a:defRPr>
                <a:solidFill>
                  <a:schemeClr val="tx1"/>
                </a:solidFill>
                <a:effectLst/>
                <a:latin typeface="Arial"/>
              </a:defRPr>
            </a:lvl3pPr>
            <a:lvl4pPr marL="1600200" indent="-228600">
              <a:defRPr>
                <a:solidFill>
                  <a:schemeClr val="tx1"/>
                </a:solidFill>
                <a:effectLst/>
                <a:latin typeface="Arial"/>
              </a:defRPr>
            </a:lvl4pPr>
            <a:lvl5pPr marL="2057400" indent="-228600">
              <a:defRPr>
                <a:solidFill>
                  <a:schemeClr val="tx1"/>
                </a:solidFill>
                <a:effectLst/>
                <a:latin typeface="Arial"/>
              </a:defRPr>
            </a:lvl5pPr>
            <a:lvl6pPr marL="2514600" indent="-228600" eaLnBrk="0" fontAlgn="base" hangingPunct="0">
              <a:spcBef>
                <a:spcPct val="0"/>
              </a:spcBef>
              <a:spcAft>
                <a:spcPct val="0"/>
              </a:spcAft>
              <a:defRPr>
                <a:solidFill>
                  <a:schemeClr val="tx1"/>
                </a:solidFill>
                <a:effectLst/>
                <a:latin typeface="Arial"/>
              </a:defRPr>
            </a:lvl6pPr>
            <a:lvl7pPr marL="2971800" indent="-228600" eaLnBrk="0" fontAlgn="base" hangingPunct="0">
              <a:spcBef>
                <a:spcPct val="0"/>
              </a:spcBef>
              <a:spcAft>
                <a:spcPct val="0"/>
              </a:spcAft>
              <a:defRPr>
                <a:solidFill>
                  <a:schemeClr val="tx1"/>
                </a:solidFill>
                <a:effectLst/>
                <a:latin typeface="Arial"/>
              </a:defRPr>
            </a:lvl7pPr>
            <a:lvl8pPr marL="3429000" indent="-228600" eaLnBrk="0" fontAlgn="base" hangingPunct="0">
              <a:spcBef>
                <a:spcPct val="0"/>
              </a:spcBef>
              <a:spcAft>
                <a:spcPct val="0"/>
              </a:spcAft>
              <a:defRPr>
                <a:solidFill>
                  <a:schemeClr val="tx1"/>
                </a:solidFill>
                <a:effectLst/>
                <a:latin typeface="Arial"/>
              </a:defRPr>
            </a:lvl8pPr>
            <a:lvl9pPr marL="3886200" indent="-228600" eaLnBrk="0" fontAlgn="base" hangingPunct="0">
              <a:spcBef>
                <a:spcPct val="0"/>
              </a:spcBef>
              <a:spcAft>
                <a:spcPct val="0"/>
              </a:spcAft>
              <a:defRPr>
                <a:solidFill>
                  <a:schemeClr val="tx1"/>
                </a:solidFill>
                <a:effectLst/>
                <a:latin typeface="Arial"/>
              </a:defRPr>
            </a:lvl9pPr>
          </a:lstStyle>
          <a:p>
            <a:fld id="{678CF953-E023-4A84-8315-2F08423FF532}" type="slidenum">
              <a:rPr lang="en-US" smtClean="0">
                <a:solidFill>
                  <a:schemeClr val="bg1"/>
                </a:solidFill>
                <a:effectLst/>
              </a:rPr>
              <a:t>9</a:t>
            </a:fld>
            <a:endParaRPr lang="en-US" smtClean="0">
              <a:solidFill>
                <a:schemeClr val="bg1"/>
              </a:solidFill>
              <a:effectLst/>
            </a:endParaRPr>
          </a:p>
        </p:txBody>
      </p:sp>
      <p:sp>
        <p:nvSpPr>
          <p:cNvPr id="7171" name="Rectangle 2"/>
          <p:cNvSpPr>
            <a:spLocks noGrp="1" noChangeArrowheads="1"/>
          </p:cNvSpPr>
          <p:nvPr>
            <p:ph type="title"/>
          </p:nvPr>
        </p:nvSpPr>
        <p:spPr>
          <a:effectLst/>
        </p:spPr>
        <p:txBody>
          <a:bodyPr anchor="t"/>
          <a:lstStyle/>
          <a:p>
            <a:pPr eaLnBrk="1" hangingPunct="1"/>
            <a:r>
              <a:rPr lang="en-US" sz="2800" dirty="0" smtClean="0">
                <a:effectLst/>
              </a:rPr>
              <a:t>Benefit Overviews</a:t>
            </a:r>
            <a:br>
              <a:rPr lang="en-US" sz="2800" dirty="0" smtClean="0">
                <a:effectLst/>
              </a:rPr>
            </a:br>
            <a:r>
              <a:rPr lang="en-US" sz="2800" dirty="0" smtClean="0">
                <a:effectLst/>
              </a:rPr>
              <a:t>Health Savings Account (HSA) HSA Bank</a:t>
            </a:r>
          </a:p>
        </p:txBody>
      </p:sp>
      <p:sp>
        <p:nvSpPr>
          <p:cNvPr id="4" name="Rectangle 3"/>
          <p:cNvSpPr txBox="1"/>
          <p:nvPr/>
        </p:nvSpPr>
        <p:spPr>
          <a:xfrm>
            <a:off x="266700" y="1600200"/>
            <a:ext cx="86487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anchor="t" anchorCtr="0" compatLnSpc="1">
            <a:prstTxWarp prst="textNoShape">
              <a:avLst/>
            </a:prstTxWarp>
          </a:bodyPr>
          <a:lstStyle>
            <a:defPPr>
              <a:defRPr lang="en-US">
                <a:effectLst/>
              </a:defRPr>
            </a:defPPr>
            <a:lvl1pPr marL="342900" indent="-342900" eaLnBrk="1" hangingPunct="1">
              <a:spcBef>
                <a:spcPts val="400"/>
              </a:spcBef>
              <a:buClr>
                <a:srgbClr val="FF6633"/>
              </a:buClr>
              <a:buSzPct val="75000"/>
              <a:buFont typeface="Arial" panose="020B0604020202020204" pitchFamily="34" charset="0"/>
              <a:buChar char="■"/>
              <a:defRPr sz="1800" kern="0">
                <a:solidFill>
                  <a:srgbClr val="4D4D4D"/>
                </a:solidFill>
                <a:effectLst/>
                <a:latin typeface="+mj-lt"/>
              </a:defRPr>
            </a:lvl1pPr>
            <a:lvl2pPr marL="798513" lvl="1" indent="-392113"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2pPr>
            <a:lvl3pPr marL="1262063" lvl="2" indent="-406400" eaLnBrk="1" hangingPunct="1">
              <a:lnSpc>
                <a:spcPct val="80000"/>
              </a:lnSpc>
              <a:spcBef>
                <a:spcPts val="400"/>
              </a:spcBef>
              <a:buClr>
                <a:srgbClr val="FF6633"/>
              </a:buClr>
              <a:buSzPct val="75000"/>
              <a:buFont typeface="Arial" panose="020B0604020202020204" pitchFamily="34" charset="0"/>
              <a:buChar char="■"/>
              <a:defRPr sz="1800">
                <a:solidFill>
                  <a:srgbClr val="4D4D4D"/>
                </a:solidFill>
                <a:effectLst/>
                <a:latin typeface="+mj-lt"/>
              </a:defRPr>
            </a:lvl3pPr>
            <a:lvl4pPr marL="1712913" indent="-392113" eaLnBrk="1" hangingPunct="1">
              <a:spcBef>
                <a:spcPts val="400"/>
              </a:spcBef>
              <a:buClr>
                <a:srgbClr val="FF6633"/>
              </a:buClr>
              <a:buSzPct val="75000"/>
              <a:buFont typeface="Arial" panose="020B0604020202020204" pitchFamily="34" charset="0"/>
              <a:buChar char="■"/>
              <a:defRPr sz="2600">
                <a:solidFill>
                  <a:srgbClr val="4D4D4D"/>
                </a:solidFill>
                <a:effectLst/>
                <a:latin typeface="+mn-lt"/>
              </a:defRPr>
            </a:lvl4pPr>
            <a:lvl5pPr marL="2176463" indent="-406400" eaLnBrk="1" hangingPunct="1">
              <a:spcBef>
                <a:spcPts val="400"/>
              </a:spcBef>
              <a:buClr>
                <a:srgbClr val="FF6633"/>
              </a:buClr>
              <a:buSzPct val="75000"/>
              <a:buFont typeface="Arial" panose="020B0604020202020204" pitchFamily="34" charset="0"/>
              <a:buChar char="■"/>
              <a:defRPr sz="2400">
                <a:solidFill>
                  <a:srgbClr val="4D4D4D"/>
                </a:solidFill>
                <a:effectLst/>
                <a:latin typeface="+mn-lt"/>
              </a:defRPr>
            </a:lvl5pPr>
            <a:lvl6pPr marL="2514600" indent="-228600" fontAlgn="base">
              <a:spcBef>
                <a:spcPct val="20000"/>
              </a:spcBef>
              <a:spcAft>
                <a:spcPct val="0"/>
              </a:spcAft>
              <a:buChar char="»"/>
              <a:defRPr sz="2000">
                <a:solidFill>
                  <a:srgbClr val="4D4D4D"/>
                </a:solidFill>
                <a:effectLst/>
                <a:latin typeface="+mn-lt"/>
              </a:defRPr>
            </a:lvl6pPr>
            <a:lvl7pPr marL="2971800" indent="-228600" fontAlgn="base">
              <a:spcBef>
                <a:spcPct val="20000"/>
              </a:spcBef>
              <a:spcAft>
                <a:spcPct val="0"/>
              </a:spcAft>
              <a:buChar char="»"/>
              <a:defRPr sz="2000">
                <a:solidFill>
                  <a:srgbClr val="4D4D4D"/>
                </a:solidFill>
                <a:effectLst/>
                <a:latin typeface="+mn-lt"/>
              </a:defRPr>
            </a:lvl7pPr>
            <a:lvl8pPr marL="3429000" indent="-228600" fontAlgn="base">
              <a:spcBef>
                <a:spcPct val="20000"/>
              </a:spcBef>
              <a:spcAft>
                <a:spcPct val="0"/>
              </a:spcAft>
              <a:buChar char="»"/>
              <a:defRPr sz="2000">
                <a:solidFill>
                  <a:srgbClr val="4D4D4D"/>
                </a:solidFill>
                <a:effectLst/>
                <a:latin typeface="+mn-lt"/>
              </a:defRPr>
            </a:lvl8pPr>
            <a:lvl9pPr marL="3886200" indent="-228600" fontAlgn="base">
              <a:spcBef>
                <a:spcPct val="20000"/>
              </a:spcBef>
              <a:spcAft>
                <a:spcPct val="0"/>
              </a:spcAft>
              <a:buChar char="»"/>
              <a:defRPr sz="2000">
                <a:solidFill>
                  <a:srgbClr val="4D4D4D"/>
                </a:solidFill>
                <a:effectLst/>
                <a:latin typeface="+mn-lt"/>
              </a:defRPr>
            </a:lvl9pPr>
          </a:lstStyle>
          <a:p>
            <a:pPr>
              <a:buClr>
                <a:srgbClr val="C00000"/>
              </a:buClr>
            </a:pPr>
            <a:r>
              <a:rPr lang="en-US" altLang="en-US" dirty="0" smtClean="0">
                <a:effectLst/>
                <a:latin typeface="+mn-lt"/>
              </a:rPr>
              <a:t>Administered by HSA Bank – www.hsabank.com</a:t>
            </a:r>
            <a:endParaRPr lang="en-US" altLang="en-US" dirty="0">
              <a:effectLst/>
              <a:latin typeface="+mn-lt"/>
            </a:endParaRPr>
          </a:p>
          <a:p>
            <a:pPr>
              <a:buClr>
                <a:srgbClr val="C00000"/>
              </a:buClr>
            </a:pPr>
            <a:r>
              <a:rPr lang="en-US" altLang="en-US" dirty="0" smtClean="0">
                <a:effectLst/>
                <a:latin typeface="+mn-lt"/>
              </a:rPr>
              <a:t>Fund your HSA account through payroll deductions</a:t>
            </a:r>
          </a:p>
          <a:p>
            <a:pPr>
              <a:buClr>
                <a:srgbClr val="C00000"/>
              </a:buClr>
            </a:pPr>
            <a:r>
              <a:rPr lang="en-US" dirty="0" smtClean="0">
                <a:effectLst/>
                <a:latin typeface="+mn-lt"/>
              </a:rPr>
              <a:t>The </a:t>
            </a:r>
            <a:r>
              <a:rPr lang="en-US" dirty="0">
                <a:effectLst/>
                <a:latin typeface="+mn-lt"/>
              </a:rPr>
              <a:t>Member Website gives you 24/7 online access to </a:t>
            </a:r>
            <a:r>
              <a:rPr lang="en-US" dirty="0" smtClean="0">
                <a:effectLst/>
                <a:latin typeface="+mn-lt"/>
              </a:rPr>
              <a:t>manage your </a:t>
            </a:r>
            <a:r>
              <a:rPr lang="en-US" dirty="0">
                <a:effectLst/>
                <a:latin typeface="+mn-lt"/>
              </a:rPr>
              <a:t>account. </a:t>
            </a:r>
            <a:r>
              <a:rPr lang="en-US" dirty="0" smtClean="0">
                <a:effectLst/>
                <a:latin typeface="+mn-lt"/>
              </a:rPr>
              <a:t>:</a:t>
            </a:r>
          </a:p>
          <a:p>
            <a:pPr lvl="1">
              <a:buClr>
                <a:srgbClr val="C00000"/>
              </a:buClr>
            </a:pPr>
            <a:r>
              <a:rPr lang="en-US" dirty="0" smtClean="0">
                <a:effectLst/>
                <a:latin typeface="+mn-lt"/>
              </a:rPr>
              <a:t>Setting </a:t>
            </a:r>
            <a:r>
              <a:rPr lang="en-US" dirty="0">
                <a:effectLst/>
                <a:latin typeface="+mn-lt"/>
              </a:rPr>
              <a:t>up direct </a:t>
            </a:r>
            <a:r>
              <a:rPr lang="en-US" dirty="0" smtClean="0">
                <a:effectLst/>
                <a:latin typeface="+mn-lt"/>
              </a:rPr>
              <a:t>deposit</a:t>
            </a:r>
          </a:p>
          <a:p>
            <a:pPr lvl="1">
              <a:buClr>
                <a:srgbClr val="C00000"/>
              </a:buClr>
            </a:pPr>
            <a:r>
              <a:rPr lang="en-US" dirty="0" smtClean="0">
                <a:effectLst/>
                <a:latin typeface="+mn-lt"/>
              </a:rPr>
              <a:t>Updating </a:t>
            </a:r>
            <a:r>
              <a:rPr lang="en-US" dirty="0">
                <a:effectLst/>
                <a:latin typeface="+mn-lt"/>
              </a:rPr>
              <a:t>your </a:t>
            </a:r>
            <a:r>
              <a:rPr lang="en-US" dirty="0" smtClean="0">
                <a:effectLst/>
                <a:latin typeface="+mn-lt"/>
              </a:rPr>
              <a:t>profile</a:t>
            </a:r>
          </a:p>
          <a:p>
            <a:pPr lvl="1">
              <a:buClr>
                <a:srgbClr val="C00000"/>
              </a:buClr>
            </a:pPr>
            <a:r>
              <a:rPr lang="en-US" dirty="0" smtClean="0">
                <a:effectLst/>
                <a:latin typeface="+mn-lt"/>
              </a:rPr>
              <a:t>Checking </a:t>
            </a:r>
            <a:r>
              <a:rPr lang="en-US" dirty="0">
                <a:effectLst/>
                <a:latin typeface="+mn-lt"/>
              </a:rPr>
              <a:t>your balance and account </a:t>
            </a:r>
            <a:r>
              <a:rPr lang="en-US" dirty="0" smtClean="0">
                <a:effectLst/>
                <a:latin typeface="+mn-lt"/>
              </a:rPr>
              <a:t>activity</a:t>
            </a:r>
          </a:p>
          <a:p>
            <a:pPr lvl="1">
              <a:buClr>
                <a:srgbClr val="C00000"/>
              </a:buClr>
            </a:pPr>
            <a:r>
              <a:rPr lang="en-US" dirty="0" smtClean="0">
                <a:effectLst/>
                <a:latin typeface="+mn-lt"/>
              </a:rPr>
              <a:t>Ordering </a:t>
            </a:r>
            <a:r>
              <a:rPr lang="en-US" dirty="0">
                <a:effectLst/>
                <a:latin typeface="+mn-lt"/>
              </a:rPr>
              <a:t>additional debit </a:t>
            </a:r>
            <a:r>
              <a:rPr lang="en-US" dirty="0" smtClean="0">
                <a:effectLst/>
                <a:latin typeface="+mn-lt"/>
              </a:rPr>
              <a:t>cards</a:t>
            </a:r>
          </a:p>
          <a:p>
            <a:pPr>
              <a:buClr>
                <a:srgbClr val="C00000"/>
              </a:buClr>
            </a:pPr>
            <a:r>
              <a:rPr lang="en-US" altLang="en-US" dirty="0" smtClean="0">
                <a:effectLst/>
                <a:latin typeface="+mn-lt"/>
              </a:rPr>
              <a:t>You can also manage your account through HSA Bank’s mobile app</a:t>
            </a:r>
            <a:endParaRPr lang="en-US" altLang="en-US" dirty="0">
              <a:effectLst/>
              <a:latin typeface="+mn-lt"/>
            </a:endParaRPr>
          </a:p>
          <a:p>
            <a:pPr lvl="1"/>
            <a:endParaRPr lang="en-US" altLang="en-US" dirty="0">
              <a:effectLst/>
              <a:latin typeface="+mn-lt"/>
            </a:endParaRPr>
          </a:p>
          <a:p>
            <a:endParaRPr lang="en-US" altLang="en-US" dirty="0">
              <a:effectLst/>
              <a:latin typeface="+mn-lt"/>
            </a:endParaRPr>
          </a:p>
          <a:p>
            <a:endParaRPr lang="en-US" altLang="en-US" dirty="0">
              <a:effectLst/>
              <a:latin typeface="+mn-lt"/>
            </a:endParaRPr>
          </a:p>
          <a:p>
            <a:pPr lvl="1"/>
            <a:endParaRPr lang="en-US" altLang="en-US" dirty="0">
              <a:effectLst/>
              <a:latin typeface="+mn-lt"/>
            </a:endParaRPr>
          </a:p>
        </p:txBody>
      </p:sp>
      <p:sp>
        <p:nvSpPr>
          <p:cNvPr id="2" name="Rectangle 1"/>
          <p:cNvSpPr/>
          <p:nvPr/>
        </p:nvSpPr>
        <p:spPr>
          <a:xfrm>
            <a:off x="904875" y="4343400"/>
            <a:ext cx="7086600" cy="1698927"/>
          </a:xfrm>
          <a:prstGeom prst="rect">
            <a:avLst/>
          </a:prstGeom>
          <a:solidFill>
            <a:srgbClr val="C00000"/>
          </a:solidFill>
        </p:spPr>
        <p:txBody>
          <a:bodyPr wrap="square">
            <a:spAutoFit/>
          </a:bodyPr>
          <a:lstStyle/>
          <a:p>
            <a:pPr algn="ctr">
              <a:spcBef>
                <a:spcPct val="60000"/>
              </a:spcBef>
              <a:buClr>
                <a:srgbClr val="C00000"/>
              </a:buClr>
            </a:pPr>
            <a:r>
              <a:rPr lang="en-US" b="1" i="1" dirty="0" smtClean="0">
                <a:solidFill>
                  <a:schemeClr val="bg1">
                    <a:lumMod val="95000"/>
                  </a:schemeClr>
                </a:solidFill>
              </a:rPr>
              <a:t>Annual contribution limit for 2016</a:t>
            </a:r>
          </a:p>
          <a:p>
            <a:pPr algn="ctr">
              <a:spcBef>
                <a:spcPct val="60000"/>
              </a:spcBef>
              <a:buClr>
                <a:srgbClr val="C00000"/>
              </a:buClr>
            </a:pPr>
            <a:r>
              <a:rPr lang="en-US" b="1" i="1" dirty="0" smtClean="0">
                <a:solidFill>
                  <a:schemeClr val="bg1">
                    <a:lumMod val="95000"/>
                  </a:schemeClr>
                </a:solidFill>
              </a:rPr>
              <a:t>$</a:t>
            </a:r>
            <a:r>
              <a:rPr lang="en-US" b="1" i="1" dirty="0">
                <a:solidFill>
                  <a:schemeClr val="bg1">
                    <a:lumMod val="95000"/>
                  </a:schemeClr>
                </a:solidFill>
              </a:rPr>
              <a:t>3,350 for individual </a:t>
            </a:r>
            <a:endParaRPr lang="en-US" b="1" i="1" dirty="0" smtClean="0">
              <a:solidFill>
                <a:schemeClr val="bg1">
                  <a:lumMod val="95000"/>
                </a:schemeClr>
              </a:solidFill>
            </a:endParaRPr>
          </a:p>
          <a:p>
            <a:pPr algn="ctr">
              <a:spcBef>
                <a:spcPct val="60000"/>
              </a:spcBef>
              <a:buClr>
                <a:srgbClr val="C00000"/>
              </a:buClr>
            </a:pPr>
            <a:r>
              <a:rPr lang="en-US" b="1" i="1" dirty="0" smtClean="0">
                <a:solidFill>
                  <a:schemeClr val="bg1">
                    <a:lumMod val="95000"/>
                  </a:schemeClr>
                </a:solidFill>
              </a:rPr>
              <a:t>$</a:t>
            </a:r>
            <a:r>
              <a:rPr lang="en-US" b="1" i="1" dirty="0">
                <a:solidFill>
                  <a:schemeClr val="bg1">
                    <a:lumMod val="95000"/>
                  </a:schemeClr>
                </a:solidFill>
              </a:rPr>
              <a:t>6,750 for </a:t>
            </a:r>
            <a:r>
              <a:rPr lang="en-US" b="1" i="1" dirty="0" smtClean="0">
                <a:solidFill>
                  <a:schemeClr val="bg1">
                    <a:lumMod val="95000"/>
                  </a:schemeClr>
                </a:solidFill>
              </a:rPr>
              <a:t>family</a:t>
            </a:r>
          </a:p>
          <a:p>
            <a:pPr algn="ctr">
              <a:spcBef>
                <a:spcPct val="60000"/>
              </a:spcBef>
              <a:buClr>
                <a:srgbClr val="C00000"/>
              </a:buClr>
            </a:pPr>
            <a:r>
              <a:rPr lang="en-US" b="1" i="1" dirty="0" smtClean="0">
                <a:solidFill>
                  <a:schemeClr val="bg1">
                    <a:lumMod val="95000"/>
                  </a:schemeClr>
                </a:solidFill>
              </a:rPr>
              <a:t>Catch up (age 55 or older) – additional $1,000</a:t>
            </a:r>
          </a:p>
        </p:txBody>
      </p:sp>
    </p:spTree>
    <p:extLst>
      <p:ext uri="{BB962C8B-B14F-4D97-AF65-F5344CB8AC3E}">
        <p14:creationId xmlns:p14="http://schemas.microsoft.com/office/powerpoint/2010/main" val="349345246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1.7601 Service Pack 1"/>
  <p:tag name="AS_RELEASE_DATE" val="2015.05.12"/>
  <p:tag name="AS_TITLE" val="Aspose.Slides for .NET 4.0"/>
  <p:tag name="AS_VERSION" val="15.4.0.0"/>
</p:tagLst>
</file>

<file path=ppt/theme/theme1.xml><?xml version="1.0" encoding="utf-8"?>
<a:theme xmlns:a="http://schemas.openxmlformats.org/drawingml/2006/main" name="Blank">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7_Default Design">
  <a:themeElements>
    <a:clrScheme name="Custom 1">
      <a:dk1>
        <a:srgbClr val="000000"/>
      </a:dk1>
      <a:lt1>
        <a:srgbClr val="FFFFFF"/>
      </a:lt1>
      <a:dk2>
        <a:srgbClr val="2B9EED"/>
      </a:dk2>
      <a:lt2>
        <a:srgbClr val="8E8F85"/>
      </a:lt2>
      <a:accent1>
        <a:srgbClr val="D7D7D7"/>
      </a:accent1>
      <a:accent2>
        <a:srgbClr val="54B7FA"/>
      </a:accent2>
      <a:accent3>
        <a:srgbClr val="00579E"/>
      </a:accent3>
      <a:accent4>
        <a:srgbClr val="FF9355"/>
      </a:accent4>
      <a:accent5>
        <a:srgbClr val="006DBB"/>
      </a:accent5>
      <a:accent6>
        <a:srgbClr val="54B7FA"/>
      </a:accent6>
      <a:hlink>
        <a:srgbClr val="00579E"/>
      </a:hlink>
      <a:folHlink>
        <a:srgbClr val="FF9355"/>
      </a:folHlink>
    </a:clrScheme>
    <a:fontScheme name="Custom 7">
      <a:majorFont>
        <a:latin typeface="Impact"/>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_Default Design 13">
        <a:dk1>
          <a:srgbClr val="000000"/>
        </a:dk1>
        <a:lt1>
          <a:srgbClr val="FFFFFF"/>
        </a:lt1>
        <a:dk2>
          <a:srgbClr val="000000"/>
        </a:dk2>
        <a:lt2>
          <a:srgbClr val="808080"/>
        </a:lt2>
        <a:accent1>
          <a:srgbClr val="D7D7D7"/>
        </a:accent1>
        <a:accent2>
          <a:srgbClr val="FF9355"/>
        </a:accent2>
        <a:accent3>
          <a:srgbClr val="FFFFFF"/>
        </a:accent3>
        <a:accent4>
          <a:srgbClr val="000000"/>
        </a:accent4>
        <a:accent5>
          <a:srgbClr val="E8E8E8"/>
        </a:accent5>
        <a:accent6>
          <a:srgbClr val="E7854C"/>
        </a:accent6>
        <a:hlink>
          <a:srgbClr val="6CB9EF"/>
        </a:hlink>
        <a:folHlink>
          <a:srgbClr val="C4C4C4"/>
        </a:folHlink>
      </a:clrScheme>
      <a:clrMap bg1="lt1" tx1="dk1" bg2="lt2" tx2="dk2" accent1="accent1" accent2="accent2" accent3="accent3" accent4="accent4" accent5="accent5" accent6="accent6" hlink="hlink" folHlink="folHlink"/>
    </a:extraClrScheme>
    <a:extraClrScheme>
      <a:clrScheme name="10_Default Design 14">
        <a:dk1>
          <a:srgbClr val="000000"/>
        </a:dk1>
        <a:lt1>
          <a:srgbClr val="FFFFFF"/>
        </a:lt1>
        <a:dk2>
          <a:srgbClr val="1491E6"/>
        </a:dk2>
        <a:lt2>
          <a:srgbClr val="8E8F85"/>
        </a:lt2>
        <a:accent1>
          <a:srgbClr val="D7D7D7"/>
        </a:accent1>
        <a:accent2>
          <a:srgbClr val="54B7FA"/>
        </a:accent2>
        <a:accent3>
          <a:srgbClr val="FFFFFF"/>
        </a:accent3>
        <a:accent4>
          <a:srgbClr val="000000"/>
        </a:accent4>
        <a:accent5>
          <a:srgbClr val="E8E8E8"/>
        </a:accent5>
        <a:accent6>
          <a:srgbClr val="4BA6E3"/>
        </a:accent6>
        <a:hlink>
          <a:srgbClr val="00579E"/>
        </a:hlink>
        <a:folHlink>
          <a:srgbClr val="FF935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Folder xmlns="2b8de364-47c4-4569-8a46-9c1e42c4a596">PowerPoints</Folder>
    <Press_x0020_Date xmlns="2b8de364-47c4-4569-8a46-9c1e42c4a5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9EEF8781BAD4CA52C52357AA964AE" ma:contentTypeVersion="2" ma:contentTypeDescription="Create a new document." ma:contentTypeScope="" ma:versionID="815205d53ded9970d9b79c39d168a7b2">
  <xsd:schema xmlns:xsd="http://www.w3.org/2001/XMLSchema" xmlns:p="http://schemas.microsoft.com/office/2006/metadata/properties" xmlns:ns2="2b8de364-47c4-4569-8a46-9c1e42c4a596" targetNamespace="http://schemas.microsoft.com/office/2006/metadata/properties" ma:root="true" ma:fieldsID="7f981a6d6361615867c043cd6dadddd4" ns2:_="">
    <xsd:import namespace="2b8de364-47c4-4569-8a46-9c1e42c4a596"/>
    <xsd:element name="properties">
      <xsd:complexType>
        <xsd:sequence>
          <xsd:element name="documentManagement">
            <xsd:complexType>
              <xsd:all>
                <xsd:element ref="ns2:Folder" minOccurs="0"/>
                <xsd:element ref="ns2:Press_x0020_Date" minOccurs="0"/>
              </xsd:all>
            </xsd:complexType>
          </xsd:element>
        </xsd:sequence>
      </xsd:complexType>
    </xsd:element>
  </xsd:schema>
  <xsd:schema xmlns:xsd="http://www.w3.org/2001/XMLSchema" xmlns:dms="http://schemas.microsoft.com/office/2006/documentManagement/types" targetNamespace="2b8de364-47c4-4569-8a46-9c1e42c4a596" elementFormDefault="qualified">
    <xsd:import namespace="http://schemas.microsoft.com/office/2006/documentManagement/types"/>
    <xsd:element name="Folder" ma:index="8" nillable="true" ma:displayName="Folder" ma:internalName="Folder">
      <xsd:simpleType>
        <xsd:restriction base="dms:Text">
          <xsd:maxLength value="255"/>
        </xsd:restriction>
      </xsd:simpleType>
    </xsd:element>
    <xsd:element name="Press_x0020_Date" ma:index="9" nillable="true" ma:displayName="Press Date" ma:format="DateOnly" ma:internalName="Press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C8EEB84-BC5C-43F2-819C-96C9B1BF50B7}">
  <ds:schemaRefs>
    <ds:schemaRef ds:uri="http://schemas.microsoft.com/sharepoint/v3/contenttype/forms"/>
  </ds:schemaRefs>
</ds:datastoreItem>
</file>

<file path=customXml/itemProps2.xml><?xml version="1.0" encoding="utf-8"?>
<ds:datastoreItem xmlns:ds="http://schemas.openxmlformats.org/officeDocument/2006/customXml" ds:itemID="{2F914AFF-94FB-43CF-9574-3FA82E7DB067}">
  <ds:schemaRefs>
    <ds:schemaRef ds:uri="http://schemas.microsoft.com/office/2006/documentManagement/types"/>
    <ds:schemaRef ds:uri="2b8de364-47c4-4569-8a46-9c1e42c4a596"/>
    <ds:schemaRef ds:uri="http://schemas.openxmlformats.org/package/2006/metadata/core-properties"/>
    <ds:schemaRef ds:uri="http://purl.org/dc/terms/"/>
    <ds:schemaRef ds:uri="http://schemas.microsoft.com/office/2006/metadata/propertie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3BFA2A9C-996C-4033-96FA-0F5CE1E34B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de364-47c4-4569-8a46-9c1e42c4a596"/>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2249</Words>
  <Application>Microsoft Office PowerPoint</Application>
  <PresentationFormat>On-screen Show (4:3)</PresentationFormat>
  <Paragraphs>514</Paragraphs>
  <Slides>31</Slides>
  <Notes>27</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Blank</vt:lpstr>
      <vt:lpstr>17_Default Design</vt:lpstr>
      <vt:lpstr>2016 Open Enrollment</vt:lpstr>
      <vt:lpstr>Agenda</vt:lpstr>
      <vt:lpstr>Introduction</vt:lpstr>
      <vt:lpstr>Benefit Overviews Medical – BlueCross Blue Shield of Illinois</vt:lpstr>
      <vt:lpstr>Benefit Overviews Medical – Plan Option Comparison</vt:lpstr>
      <vt:lpstr>What should you consider when deciding on your medical plan? </vt:lpstr>
      <vt:lpstr>How does the HSA work? </vt:lpstr>
      <vt:lpstr>BCBSIL HDHP/HSA Example </vt:lpstr>
      <vt:lpstr>Benefit Overviews Health Savings Account (HSA) HSA Bank</vt:lpstr>
      <vt:lpstr>Doctor on demand</vt:lpstr>
      <vt:lpstr>Pharmacy cost savings through drug management</vt:lpstr>
      <vt:lpstr>Home Delivery Prescriptions</vt:lpstr>
      <vt:lpstr>Partner Premiums  Effective January 1, 2016</vt:lpstr>
      <vt:lpstr>Online Tools, Resources and Programs </vt:lpstr>
      <vt:lpstr>Register for Blue Access for MembersSM</vt:lpstr>
      <vt:lpstr>How to Find a Provider </vt:lpstr>
      <vt:lpstr>BCBSIL App </vt:lpstr>
      <vt:lpstr>Service that Takes You Out of the Middle</vt:lpstr>
      <vt:lpstr>Benefit Overviews – Delta Dental TX</vt:lpstr>
      <vt:lpstr>Partner Premiums  Effective January 1, 2016</vt:lpstr>
      <vt:lpstr>Benefit Overviews Vision - VSP</vt:lpstr>
      <vt:lpstr>Partner Premiums  Effective January 1, 2016</vt:lpstr>
      <vt:lpstr>Benefit Overviews Basic Life and AD&amp;D Insurance – The Standard</vt:lpstr>
      <vt:lpstr>Benefit Overviews Voluntary Life Insurance – The Standard</vt:lpstr>
      <vt:lpstr>Benefit Overviews Long Term Disability – The Standard</vt:lpstr>
      <vt:lpstr>Benefit Overviews Employee Assistance Program (EAP)</vt:lpstr>
      <vt:lpstr>AFLAC Programs</vt:lpstr>
      <vt:lpstr>                                     CHUBB – GROUP PERSONAL UMBRELLA INSURANCE PROGRAM</vt:lpstr>
      <vt:lpstr>Other Firm Benefits</vt:lpstr>
      <vt:lpstr>How to Enroll in the Health and Welfare Benefits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1601-01-01T00:00:00Z</dcterms:created>
  <dcterms:modified xsi:type="dcterms:W3CDTF">2015-11-10T18:04:28Z</dcterms:modified>
</cp:coreProperties>
</file>